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7"/>
  </p:notesMasterIdLst>
  <p:sldIdLst>
    <p:sldId id="688" r:id="rId2"/>
    <p:sldId id="645" r:id="rId3"/>
    <p:sldId id="646" r:id="rId4"/>
    <p:sldId id="648" r:id="rId5"/>
    <p:sldId id="649" r:id="rId6"/>
    <p:sldId id="690" r:id="rId7"/>
    <p:sldId id="704" r:id="rId8"/>
    <p:sldId id="691" r:id="rId9"/>
    <p:sldId id="692" r:id="rId10"/>
    <p:sldId id="693" r:id="rId11"/>
    <p:sldId id="694" r:id="rId12"/>
    <p:sldId id="689" r:id="rId13"/>
    <p:sldId id="650" r:id="rId14"/>
    <p:sldId id="651" r:id="rId15"/>
    <p:sldId id="662" r:id="rId16"/>
    <p:sldId id="655" r:id="rId17"/>
    <p:sldId id="658" r:id="rId18"/>
    <p:sldId id="705" r:id="rId19"/>
    <p:sldId id="706" r:id="rId20"/>
    <p:sldId id="707" r:id="rId21"/>
    <p:sldId id="708" r:id="rId22"/>
    <p:sldId id="710" r:id="rId23"/>
    <p:sldId id="709" r:id="rId24"/>
    <p:sldId id="711" r:id="rId25"/>
    <p:sldId id="720" r:id="rId26"/>
    <p:sldId id="712" r:id="rId27"/>
    <p:sldId id="721" r:id="rId28"/>
    <p:sldId id="719" r:id="rId29"/>
    <p:sldId id="695" r:id="rId30"/>
    <p:sldId id="664" r:id="rId31"/>
    <p:sldId id="665" r:id="rId32"/>
    <p:sldId id="673" r:id="rId33"/>
    <p:sldId id="666" r:id="rId34"/>
    <p:sldId id="696" r:id="rId35"/>
    <p:sldId id="672" r:id="rId36"/>
    <p:sldId id="674" r:id="rId37"/>
    <p:sldId id="675" r:id="rId38"/>
    <p:sldId id="697" r:id="rId39"/>
    <p:sldId id="726" r:id="rId40"/>
    <p:sldId id="727" r:id="rId41"/>
    <p:sldId id="728" r:id="rId42"/>
    <p:sldId id="714" r:id="rId43"/>
    <p:sldId id="699" r:id="rId44"/>
    <p:sldId id="715" r:id="rId45"/>
    <p:sldId id="717" r:id="rId46"/>
    <p:sldId id="718" r:id="rId47"/>
    <p:sldId id="700" r:id="rId48"/>
    <p:sldId id="677" r:id="rId49"/>
    <p:sldId id="678" r:id="rId50"/>
    <p:sldId id="679" r:id="rId51"/>
    <p:sldId id="680" r:id="rId52"/>
    <p:sldId id="701" r:id="rId53"/>
    <p:sldId id="681" r:id="rId54"/>
    <p:sldId id="722" r:id="rId55"/>
    <p:sldId id="723" r:id="rId56"/>
    <p:sldId id="682" r:id="rId57"/>
    <p:sldId id="724" r:id="rId58"/>
    <p:sldId id="683" r:id="rId59"/>
    <p:sldId id="684" r:id="rId60"/>
    <p:sldId id="685" r:id="rId61"/>
    <p:sldId id="686" r:id="rId62"/>
    <p:sldId id="687" r:id="rId63"/>
    <p:sldId id="702" r:id="rId64"/>
    <p:sldId id="703" r:id="rId65"/>
    <p:sldId id="725"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E3FDBE"/>
    <a:srgbClr val="DCFDAB"/>
    <a:srgbClr val="FFAAA9"/>
    <a:srgbClr val="DBFDAA"/>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5" d="100"/>
          <a:sy n="65" d="100"/>
        </p:scale>
        <p:origin x="1458" y="28"/>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152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2021/4/11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12</a:t>
            </a:fld>
            <a:endParaRPr lang="en-US" altLang="zh-CN" sz="1200">
              <a:latin typeface="Arial" panose="020B0604020202020204" pitchFamily="34" charset="0"/>
            </a:endParaRPr>
          </a:p>
        </p:txBody>
      </p:sp>
    </p:spTree>
    <p:extLst>
      <p:ext uri="{BB962C8B-B14F-4D97-AF65-F5344CB8AC3E}">
        <p14:creationId xmlns:p14="http://schemas.microsoft.com/office/powerpoint/2010/main" val="200359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29</a:t>
            </a:fld>
            <a:endParaRPr lang="en-US" altLang="zh-CN" sz="1200">
              <a:latin typeface="Arial" panose="020B0604020202020204" pitchFamily="34" charset="0"/>
            </a:endParaRPr>
          </a:p>
        </p:txBody>
      </p:sp>
    </p:spTree>
    <p:extLst>
      <p:ext uri="{BB962C8B-B14F-4D97-AF65-F5344CB8AC3E}">
        <p14:creationId xmlns:p14="http://schemas.microsoft.com/office/powerpoint/2010/main" val="133590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47</a:t>
            </a:fld>
            <a:endParaRPr lang="en-US" altLang="zh-CN" sz="1200">
              <a:latin typeface="Arial" panose="020B0604020202020204" pitchFamily="34" charset="0"/>
            </a:endParaRPr>
          </a:p>
        </p:txBody>
      </p:sp>
    </p:spTree>
    <p:extLst>
      <p:ext uri="{BB962C8B-B14F-4D97-AF65-F5344CB8AC3E}">
        <p14:creationId xmlns:p14="http://schemas.microsoft.com/office/powerpoint/2010/main" val="3287755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2021/4/11</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_2021"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www.wiscean.cn/online/intro/zju-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搜索与求解</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2021</a:t>
            </a:r>
            <a:r>
              <a:rPr lang="zh-CN" altLang="en-US" dirty="0">
                <a:ea typeface="微软雅黑" panose="020B0503020204020204" pitchFamily="34" charset="-122"/>
                <a:cs typeface="微软雅黑" panose="020B0503020204020204" pitchFamily="34" charset="-122"/>
              </a:rPr>
              <a:t>年</a:t>
            </a:r>
          </a:p>
        </p:txBody>
      </p:sp>
      <p:sp>
        <p:nvSpPr>
          <p:cNvPr id="4" name="矩形 3"/>
          <p:cNvSpPr/>
          <p:nvPr/>
        </p:nvSpPr>
        <p:spPr>
          <a:xfrm>
            <a:off x="4621586" y="283814"/>
            <a:ext cx="3518912" cy="400110"/>
          </a:xfrm>
          <a:prstGeom prst="rect">
            <a:avLst/>
          </a:prstGeom>
        </p:spPr>
        <p:txBody>
          <a:bodyPr wrap="none">
            <a:spAutoFit/>
          </a:bodyPr>
          <a:lstStyle/>
          <a:p>
            <a:r>
              <a:rPr lang="en-US" altLang="zh-CN" sz="2000" dirty="0"/>
              <a:t>2021《</a:t>
            </a:r>
            <a:r>
              <a:rPr lang="zh-CN" altLang="en-US" sz="2000" dirty="0"/>
              <a:t>人工智能</a:t>
            </a:r>
            <a:r>
              <a:rPr lang="en-US" altLang="zh-CN" sz="2000" dirty="0"/>
              <a:t>》</a:t>
            </a:r>
            <a:r>
              <a:rPr lang="zh-CN" altLang="en-US" sz="2000" dirty="0"/>
              <a:t>本科生课程</a:t>
            </a:r>
          </a:p>
        </p:txBody>
      </p:sp>
      <p:sp>
        <p:nvSpPr>
          <p:cNvPr id="6" name="矩形 5"/>
          <p:cNvSpPr/>
          <p:nvPr/>
        </p:nvSpPr>
        <p:spPr>
          <a:xfrm>
            <a:off x="440675" y="5192742"/>
            <a:ext cx="8339768" cy="1484445"/>
          </a:xfrm>
          <a:prstGeom prst="rect">
            <a:avLst/>
          </a:prstGeom>
        </p:spPr>
        <p:txBody>
          <a:bodyPr wrap="square">
            <a:spAutoFit/>
          </a:bodyPr>
          <a:lstStyle/>
          <a:p>
            <a:pPr marL="285750" indent="-285750">
              <a:lnSpc>
                <a:spcPts val="2800"/>
              </a:lnSpc>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lnSpc>
                <a:spcPts val="2800"/>
              </a:lnSpc>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lnSpc>
                <a:spcPts val="2800"/>
              </a:lnSpc>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a:hlinkClick r:id="rId3"/>
              </a:rPr>
              <a:t>https://mo.zju.edu.cn/classroom/class/zju_ai_2021</a:t>
            </a:r>
            <a:endParaRPr lang="en-US" altLang="zh-CN" sz="1600"/>
          </a:p>
          <a:p>
            <a:pPr marL="285750" indent="-285750">
              <a:lnSpc>
                <a:spcPts val="2800"/>
              </a:lnSpc>
              <a:buFont typeface="Wingdings" panose="05000000000000000000" pitchFamily="2" charset="2"/>
              <a:buChar char="l"/>
            </a:pPr>
            <a:r>
              <a:rPr lang="zh-CN" altLang="en-US" sz="1600"/>
              <a:t>在线</a:t>
            </a:r>
            <a:r>
              <a:rPr lang="zh-CN" altLang="en-US" sz="1600" dirty="0"/>
              <a:t>共享资源（智海在线）：</a:t>
            </a:r>
            <a:r>
              <a:rPr lang="en-US" altLang="zh-CN" sz="1600" dirty="0">
                <a:hlinkClick r:id="rId4"/>
              </a:rPr>
              <a:t>http://www.wiscean.cn/online/intro/zju-01</a:t>
            </a:r>
            <a:endParaRPr lang="zh-CN" altLang="en-US" sz="1600" dirty="0"/>
          </a:p>
        </p:txBody>
      </p:sp>
    </p:spTree>
    <p:extLst>
      <p:ext uri="{BB962C8B-B14F-4D97-AF65-F5344CB8AC3E}">
        <p14:creationId xmlns:p14="http://schemas.microsoft.com/office/powerpoint/2010/main" val="2130728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剪枝搜索 </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并不是其所有的后继节点都值得被探索</a:t>
            </a:r>
          </a:p>
        </p:txBody>
      </p:sp>
      <p:sp>
        <p:nvSpPr>
          <p:cNvPr id="9" name="文本框 8">
            <a:extLst>
              <a:ext uri="{FF2B5EF4-FFF2-40B4-BE49-F238E27FC236}">
                <a16:creationId xmlns:a16="http://schemas.microsoft.com/office/drawing/2014/main" id="{B7331530-7DCE-4946-BA1C-AB29305001DA}"/>
              </a:ext>
            </a:extLst>
          </p:cNvPr>
          <p:cNvSpPr txBox="1"/>
          <p:nvPr/>
        </p:nvSpPr>
        <p:spPr>
          <a:xfrm>
            <a:off x="518374" y="1125553"/>
            <a:ext cx="8107250" cy="707886"/>
          </a:xfrm>
          <a:prstGeom prst="rect">
            <a:avLst/>
          </a:prstGeom>
          <a:noFill/>
        </p:spPr>
        <p:txBody>
          <a:bodyPr wrap="square">
            <a:spAutoFit/>
          </a:bodyPr>
          <a:lstStyle/>
          <a:p>
            <a:pPr algn="just"/>
            <a:r>
              <a:rPr lang="zh-CN" altLang="en-US"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在某些情况下，主动放弃一些后继结点能够提高搜索效率而不会影响最终搜索结果，甚至能解决无限循环（即算法不停机）问题。</a:t>
            </a:r>
            <a:endParaRPr lang="zh-CN" altLang="en-US" sz="20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6D37A2AA-723C-49A2-B702-D6A1ED270A5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6998" y="2040019"/>
            <a:ext cx="4765184" cy="3692428"/>
          </a:xfrm>
          <a:prstGeom prst="rect">
            <a:avLst/>
          </a:prstGeom>
          <a:noFill/>
        </p:spPr>
      </p:pic>
      <p:sp>
        <p:nvSpPr>
          <p:cNvPr id="10" name="文本框 9">
            <a:extLst>
              <a:ext uri="{FF2B5EF4-FFF2-40B4-BE49-F238E27FC236}">
                <a16:creationId xmlns:a16="http://schemas.microsoft.com/office/drawing/2014/main" id="{0BEFA732-73B4-4758-913D-16B8B6D582AF}"/>
              </a:ext>
            </a:extLst>
          </p:cNvPr>
          <p:cNvSpPr txBox="1"/>
          <p:nvPr/>
        </p:nvSpPr>
        <p:spPr>
          <a:xfrm>
            <a:off x="713590" y="5754361"/>
            <a:ext cx="4572000" cy="338554"/>
          </a:xfrm>
          <a:prstGeom prst="rect">
            <a:avLst/>
          </a:prstGeom>
          <a:noFill/>
        </p:spPr>
        <p:txBody>
          <a:bodyPr wrap="square">
            <a:spAutoFit/>
          </a:bodyPr>
          <a:lstStyle/>
          <a:p>
            <a:pPr algn="ctr"/>
            <a:r>
              <a:rPr lang="zh-CN" altLang="zh-CN" sz="1600" b="1" dirty="0">
                <a:effectLst/>
                <a:cs typeface="Times New Roman" panose="02020603050405020304" pitchFamily="18" charset="0"/>
              </a:rPr>
              <a:t>图</a:t>
            </a:r>
            <a:r>
              <a:rPr lang="en-US" altLang="zh-CN" sz="1600" b="1" dirty="0">
                <a:effectLst/>
              </a:rPr>
              <a:t> 3.3 </a:t>
            </a:r>
            <a:r>
              <a:rPr lang="zh-CN" altLang="zh-CN" sz="1600" b="1" dirty="0">
                <a:effectLst/>
                <a:cs typeface="Times New Roman" panose="02020603050405020304" pitchFamily="18" charset="0"/>
              </a:rPr>
              <a:t>正在构建中的搜索树</a:t>
            </a:r>
            <a:endParaRPr lang="zh-CN" altLang="en-US" sz="16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C136A1B-3A56-48EF-A6FD-FAB370561742}"/>
                  </a:ext>
                </a:extLst>
              </p:cNvPr>
              <p:cNvSpPr txBox="1"/>
              <p:nvPr/>
            </p:nvSpPr>
            <p:spPr>
              <a:xfrm>
                <a:off x="5818030" y="2294259"/>
                <a:ext cx="2834033" cy="3477875"/>
              </a:xfrm>
              <a:prstGeom prst="rect">
                <a:avLst/>
              </a:prstGeom>
              <a:noFill/>
            </p:spPr>
            <p:txBody>
              <a:bodyPr wrap="square">
                <a:spAutoFit/>
              </a:bodyPr>
              <a:lstStyle/>
              <a:p>
                <a:pPr indent="266700" algn="just"/>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注意到图</a:t>
                </a:r>
                <a:r>
                  <a:rPr lang="en-US"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3.3</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r>
                  <a:rPr lang="zh-CN" altLang="en-US"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侧的路径为</a:t>
                </a:r>
                <a14:m>
                  <m:oMath xmlns:m="http://schemas.openxmlformats.org/officeDocument/2006/math">
                    <m:r>
                      <m:rPr>
                        <m:sty m:val="p"/>
                      </m:rPr>
                      <a:rPr lang="en-US" altLang="zh-CN" sz="20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A</m:t>
                    </m:r>
                    <m:r>
                      <a:rPr lang="en-US" altLang="zh-CN" sz="20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b="0" i="0"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E</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r>
                      <a:rPr lang="en-US" altLang="zh-CN" sz="20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，这意味着在某些搜索策略下（例如深度优先搜索），算法可能会沿着搜索树的</a:t>
                </a:r>
                <a:r>
                  <a:rPr lang="zh-CN" altLang="en-US"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侧路径在状态</a:t>
                </a:r>
                <a:r>
                  <a:rPr lang="en-US"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和状态</a:t>
                </a:r>
                <a:r>
                  <a:rPr lang="en-US"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之间陷入无限循环，即出现环路或回路，搜索算法无法终止，</a:t>
                </a:r>
                <a:r>
                  <a:rPr lang="zh-CN" altLang="en-US"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此时</a:t>
                </a:r>
                <a:r>
                  <a:rPr lang="zh-CN" altLang="zh-CN" sz="20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算法不具有完备性。</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8C136A1B-3A56-48EF-A6FD-FAB370561742}"/>
                  </a:ext>
                </a:extLst>
              </p:cNvPr>
              <p:cNvSpPr txBox="1">
                <a:spLocks noRot="1" noChangeAspect="1" noMove="1" noResize="1" noEditPoints="1" noAdjustHandles="1" noChangeArrowheads="1" noChangeShapeType="1" noTextEdit="1"/>
              </p:cNvSpPr>
              <p:nvPr/>
            </p:nvSpPr>
            <p:spPr>
              <a:xfrm>
                <a:off x="5818030" y="2294259"/>
                <a:ext cx="2834033" cy="3477875"/>
              </a:xfrm>
              <a:prstGeom prst="rect">
                <a:avLst/>
              </a:prstGeom>
              <a:blipFill>
                <a:blip r:embed="rId3"/>
                <a:stretch>
                  <a:fillRect l="-2151" t="-1051" r="-11183" b="-2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668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图搜索 </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不允许环路的存在</a:t>
            </a:r>
          </a:p>
        </p:txBody>
      </p:sp>
      <p:sp>
        <p:nvSpPr>
          <p:cNvPr id="9" name="文本框 8">
            <a:extLst>
              <a:ext uri="{FF2B5EF4-FFF2-40B4-BE49-F238E27FC236}">
                <a16:creationId xmlns:a16="http://schemas.microsoft.com/office/drawing/2014/main" id="{B7331530-7DCE-4946-BA1C-AB29305001DA}"/>
              </a:ext>
            </a:extLst>
          </p:cNvPr>
          <p:cNvSpPr txBox="1"/>
          <p:nvPr/>
        </p:nvSpPr>
        <p:spPr>
          <a:xfrm>
            <a:off x="544813" y="1019389"/>
            <a:ext cx="8107250" cy="923330"/>
          </a:xfrm>
          <a:prstGeom prst="rect">
            <a:avLst/>
          </a:prstGeom>
          <a:noFill/>
        </p:spPr>
        <p:txBody>
          <a:bodyPr wrap="square">
            <a:spAutoFit/>
          </a:bodyPr>
          <a:lstStyle/>
          <a:p>
            <a:pPr algn="just"/>
            <a:r>
              <a:rPr lang="zh-CN" altLang="zh-CN"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在图搜索策略下，在边缘集合中所有产生环路的节点都要被剪枝</a:t>
            </a:r>
            <a:r>
              <a:rPr lang="zh-CN" altLang="en-US"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，但不会排除所有潜在的可行解。因此在状态数量有限情况下，采用图搜索策略的算法也是完备的。</a:t>
            </a:r>
            <a:endParaRPr lang="zh-CN" altLang="en-US"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AA927918-8281-44A8-91F5-8A2E6F7ADBA6}"/>
              </a:ext>
            </a:extLst>
          </p:cNvPr>
          <p:cNvPicPr>
            <a:picLocks noChangeAspect="1"/>
          </p:cNvPicPr>
          <p:nvPr/>
        </p:nvPicPr>
        <p:blipFill>
          <a:blip r:embed="rId2"/>
          <a:stretch>
            <a:fillRect/>
          </a:stretch>
        </p:blipFill>
        <p:spPr>
          <a:xfrm>
            <a:off x="1186212" y="2035052"/>
            <a:ext cx="6555346" cy="4486667"/>
          </a:xfrm>
          <a:prstGeom prst="rect">
            <a:avLst/>
          </a:prstGeom>
        </p:spPr>
      </p:pic>
    </p:spTree>
    <p:extLst>
      <p:ext uri="{BB962C8B-B14F-4D97-AF65-F5344CB8AC3E}">
        <p14:creationId xmlns:p14="http://schemas.microsoft.com/office/powerpoint/2010/main" val="3002565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三、对抗搜索</a:t>
            </a:r>
          </a:p>
        </p:txBody>
      </p:sp>
      <p:sp>
        <p:nvSpPr>
          <p:cNvPr id="7" name="矩形 7">
            <a:extLst>
              <a:ext uri="{FF2B5EF4-FFF2-40B4-BE49-F238E27FC236}">
                <a16:creationId xmlns:a16="http://schemas.microsoft.com/office/drawing/2014/main"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2517184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5584" y="923137"/>
            <a:ext cx="8376555" cy="1015663"/>
          </a:xfrm>
          <a:prstGeom prst="rect">
            <a:avLst/>
          </a:prstGeom>
        </p:spPr>
        <p:txBody>
          <a:bodyPr wrap="square">
            <a:spAutoFit/>
          </a:bodyPr>
          <a:lstStyle/>
          <a:p>
            <a:pPr algn="ctr">
              <a:lnSpc>
                <a:spcPct val="150000"/>
              </a:lnSpc>
            </a:pPr>
            <a:r>
              <a:rPr lang="zh-CN" altLang="en-US" sz="2000" b="1" dirty="0">
                <a:ea typeface="黑体" panose="02010609060101010101" pitchFamily="49" charset="-122"/>
                <a:cs typeface="Times New Roman" panose="02020603050405020304" pitchFamily="18" charset="0"/>
              </a:rPr>
              <a:t>在搜索的过程中利用与所求解问题相关的辅助信息，其代表算法为</a:t>
            </a:r>
            <a:r>
              <a:rPr lang="zh-CN" altLang="en-US" sz="2000" b="1" dirty="0">
                <a:solidFill>
                  <a:srgbClr val="C00000"/>
                </a:solidFill>
                <a:ea typeface="黑体" panose="02010609060101010101" pitchFamily="49" charset="-122"/>
                <a:cs typeface="Times New Roman" panose="02020603050405020304" pitchFamily="18" charset="0"/>
              </a:rPr>
              <a:t>贪婪最佳优先搜索</a:t>
            </a:r>
            <a:r>
              <a:rPr lang="en-US" altLang="zh-CN" sz="2000" b="1" dirty="0">
                <a:ea typeface="黑体" panose="02010609060101010101" pitchFamily="49" charset="-122"/>
                <a:cs typeface="Times New Roman" panose="02020603050405020304" pitchFamily="18" charset="0"/>
              </a:rPr>
              <a:t>(Greedy best-first search)</a:t>
            </a:r>
            <a:r>
              <a:rPr lang="zh-CN" altLang="en-US" sz="2000" b="1" dirty="0">
                <a:ea typeface="黑体" panose="02010609060101010101" pitchFamily="49" charset="-122"/>
                <a:cs typeface="Times New Roman" panose="02020603050405020304" pitchFamily="18" charset="0"/>
              </a:rPr>
              <a:t>和</a:t>
            </a:r>
            <a:r>
              <a:rPr lang="en-US" altLang="zh-CN" sz="2000" b="1" dirty="0">
                <a:solidFill>
                  <a:srgbClr val="C00000"/>
                </a:solidFill>
                <a:ea typeface="黑体" panose="02010609060101010101" pitchFamily="49" charset="-122"/>
                <a:cs typeface="Times New Roman" panose="02020603050405020304" pitchFamily="18" charset="0"/>
              </a:rPr>
              <a:t>A*</a:t>
            </a:r>
            <a:r>
              <a:rPr lang="zh-CN" altLang="en-US" sz="2000" b="1" dirty="0">
                <a:solidFill>
                  <a:srgbClr val="C00000"/>
                </a:solidFill>
                <a:ea typeface="黑体" panose="02010609060101010101" pitchFamily="49" charset="-122"/>
                <a:cs typeface="Times New Roman" panose="02020603050405020304" pitchFamily="18" charset="0"/>
              </a:rPr>
              <a:t>搜索</a:t>
            </a:r>
            <a:r>
              <a:rPr lang="zh-CN" altLang="en-US" sz="2000" b="1" dirty="0">
                <a:ea typeface="黑体" panose="02010609060101010101" pitchFamily="49" charset="-122"/>
                <a:cs typeface="Times New Roman" panose="02020603050405020304" pitchFamily="18" charset="0"/>
              </a:rPr>
              <a:t>。</a:t>
            </a:r>
          </a:p>
        </p:txBody>
      </p:sp>
      <p:grpSp>
        <p:nvGrpSpPr>
          <p:cNvPr id="12" name="组合 11"/>
          <p:cNvGrpSpPr/>
          <p:nvPr/>
        </p:nvGrpSpPr>
        <p:grpSpPr>
          <a:xfrm>
            <a:off x="2258220" y="2297412"/>
            <a:ext cx="4271281" cy="3628305"/>
            <a:chOff x="135465" y="2087052"/>
            <a:chExt cx="4271281" cy="3628305"/>
          </a:xfrm>
        </p:grpSpPr>
        <p:sp>
          <p:nvSpPr>
            <p:cNvPr id="13" name="矩形 12"/>
            <p:cNvSpPr/>
            <p:nvPr/>
          </p:nvSpPr>
          <p:spPr>
            <a:xfrm>
              <a:off x="135465" y="4844606"/>
              <a:ext cx="4271281" cy="870751"/>
            </a:xfrm>
            <a:prstGeom prst="rect">
              <a:avLst/>
            </a:prstGeom>
          </p:spPr>
          <p:txBody>
            <a:bodyPr wrap="square">
              <a:spAutoFit/>
            </a:bodyPr>
            <a:lstStyle/>
            <a:p>
              <a:pPr algn="ctr">
                <a:lnSpc>
                  <a:spcPct val="150000"/>
                </a:lnSpc>
              </a:pPr>
              <a:r>
                <a:rPr lang="zh-CN" altLang="en-US" b="1" dirty="0">
                  <a:ea typeface="黑体" panose="02010609060101010101" pitchFamily="49" charset="-122"/>
                  <a:cs typeface="Times New Roman" panose="02020603050405020304" pitchFamily="18" charset="0"/>
                </a:rPr>
                <a:t>问题：寻找从城市</a:t>
              </a:r>
              <a:r>
                <a:rPr lang="en-US" altLang="zh-CN" b="1" dirty="0">
                  <a:ea typeface="黑体" panose="02010609060101010101" pitchFamily="49" charset="-122"/>
                  <a:cs typeface="Times New Roman" panose="02020603050405020304" pitchFamily="18" charset="0"/>
                </a:rPr>
                <a:t>A</a:t>
              </a:r>
              <a:r>
                <a:rPr lang="zh-CN" altLang="en-US" b="1" dirty="0">
                  <a:ea typeface="黑体" panose="02010609060101010101" pitchFamily="49" charset="-122"/>
                  <a:cs typeface="Times New Roman" panose="02020603050405020304" pitchFamily="18" charset="0"/>
                </a:rPr>
                <a:t>到城市</a:t>
              </a:r>
              <a:r>
                <a:rPr lang="en-US" altLang="zh-CN" b="1" dirty="0">
                  <a:ea typeface="黑体" panose="02010609060101010101" pitchFamily="49" charset="-122"/>
                  <a:cs typeface="Times New Roman" panose="02020603050405020304" pitchFamily="18" charset="0"/>
                </a:rPr>
                <a:t>K</a:t>
              </a:r>
              <a:r>
                <a:rPr lang="zh-CN" altLang="en-US" b="1" dirty="0">
                  <a:ea typeface="黑体" panose="02010609060101010101" pitchFamily="49" charset="-122"/>
                  <a:cs typeface="Times New Roman" panose="02020603050405020304" pitchFamily="18" charset="0"/>
                </a:rPr>
                <a:t>之间行驶时间最短路线？</a:t>
              </a:r>
              <a:endParaRPr lang="en-US" altLang="zh-CN" b="1" dirty="0">
                <a:ea typeface="黑体" panose="02010609060101010101" pitchFamily="49" charset="-122"/>
                <a:cs typeface="Times New Roman" panose="02020603050405020304" pitchFamily="18" charset="0"/>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7" y="2087052"/>
              <a:ext cx="4131039"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椭圆 19"/>
            <p:cNvSpPr/>
            <p:nvPr/>
          </p:nvSpPr>
          <p:spPr>
            <a:xfrm>
              <a:off x="749147" y="26392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1" name="椭圆 20"/>
            <p:cNvSpPr/>
            <p:nvPr/>
          </p:nvSpPr>
          <p:spPr>
            <a:xfrm>
              <a:off x="2851533" y="37060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
        <p:nvSpPr>
          <p:cNvPr id="9" name="标题 3">
            <a:extLst>
              <a:ext uri="{FF2B5EF4-FFF2-40B4-BE49-F238E27FC236}">
                <a16:creationId xmlns:a16="http://schemas.microsoft.com/office/drawing/2014/main" id="{B4DC7B51-8982-410C-95F9-2DE597C228DD}"/>
              </a:ext>
            </a:extLst>
          </p:cNvPr>
          <p:cNvSpPr txBox="1">
            <a:spLocks/>
          </p:cNvSpPr>
          <p:nvPr/>
        </p:nvSpPr>
        <p:spPr>
          <a:xfrm>
            <a:off x="0" y="13665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搜索算法：启发式搜索</a:t>
            </a:r>
            <a:r>
              <a:rPr lang="en-US" altLang="zh-CN"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有信息搜索</a:t>
            </a:r>
            <a:r>
              <a:rPr lang="en-US" altLang="zh-CN"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07801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0" y="13665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搜索算法：启发函数与评价函数</a:t>
            </a:r>
          </a:p>
        </p:txBody>
      </p:sp>
      <p:sp>
        <p:nvSpPr>
          <p:cNvPr id="17" name="圆角矩形 16"/>
          <p:cNvSpPr/>
          <p:nvPr/>
        </p:nvSpPr>
        <p:spPr bwMode="auto">
          <a:xfrm>
            <a:off x="5332164" y="5561974"/>
            <a:ext cx="3272009" cy="790277"/>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辅助信息（启发函数）：</a:t>
            </a:r>
            <a:endPar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endParaRP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1842069001"/>
                  </p:ext>
                </p:extLst>
              </p:nvPr>
            </p:nvGraphicFramePr>
            <p:xfrm>
              <a:off x="225845" y="1183055"/>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0788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1842069001"/>
                  </p:ext>
                </p:extLst>
              </p:nvPr>
            </p:nvGraphicFramePr>
            <p:xfrm>
              <a:off x="225845" y="1183055"/>
              <a:ext cx="8692309" cy="1767840"/>
            </p:xfrm>
            <a:graphic>
              <a:graphicData uri="http://schemas.openxmlformats.org/drawingml/2006/table">
                <a:tbl>
                  <a:tblPr firstRow="1" bandRow="1">
                    <a:tableStyleId>{5C22544A-7EE6-4342-B048-85BDC9FD1C3A}</a:tableStyleId>
                  </a:tblPr>
                  <a:tblGrid>
                    <a:gridCol w="3065694">
                      <a:extLst>
                        <a:ext uri="{9D8B030D-6E8A-4147-A177-3AD203B41FA5}">
                          <a16:colId xmlns="" xmlns:a16="http://schemas.microsoft.com/office/drawing/2014/main" xmlns:a14="http://schemas.microsoft.com/office/drawing/2010/main" val="20000"/>
                        </a:ext>
                      </a:extLst>
                    </a:gridCol>
                    <a:gridCol w="3348680">
                      <a:extLst>
                        <a:ext uri="{9D8B030D-6E8A-4147-A177-3AD203B41FA5}">
                          <a16:colId xmlns="" xmlns:a16="http://schemas.microsoft.com/office/drawing/2014/main" xmlns:a14="http://schemas.microsoft.com/office/drawing/2010/main" val="20001"/>
                        </a:ext>
                      </a:extLst>
                    </a:gridCol>
                    <a:gridCol w="2277935">
                      <a:extLst>
                        <a:ext uri="{9D8B030D-6E8A-4147-A177-3AD203B41FA5}">
                          <a16:colId xmlns="" xmlns:a16="http://schemas.microsoft.com/office/drawing/2014/main" xmlns:a14="http://schemas.microsoft.com/office/drawing/2010/main" val="20002"/>
                        </a:ext>
                      </a:extLst>
                    </a:gridCol>
                  </a:tblGrid>
                  <a:tr h="51816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10000"/>
                      </a:ext>
                    </a:extLst>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91621" t="-101176" r="-68124" b="-152941"/>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a:t>
                          </a:r>
                          <a:r>
                            <a:rPr lang="zh-CN" altLang="en-US" sz="1400" b="1" dirty="0" smtClean="0">
                              <a:latin typeface="华文楷体" panose="02010600040101010101" pitchFamily="2" charset="-122"/>
                              <a:ea typeface="华文楷体" panose="02010600040101010101" pitchFamily="2" charset="-122"/>
                              <a:cs typeface="Times New Roman" panose="02020603050405020304" pitchFamily="18" charset="0"/>
                            </a:rPr>
                            <a:t>个结点是</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10001"/>
                      </a:ext>
                    </a:extLst>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91621" t="-142500" r="-6812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xmlns:a14="http://schemas.microsoft.com/office/drawing/2010/main" val="10002"/>
                      </a:ext>
                    </a:extLst>
                  </a:tr>
                </a:tbl>
              </a:graphicData>
            </a:graphic>
          </p:graphicFrame>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337" y="4217274"/>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p:cNvGrpSpPr/>
          <p:nvPr/>
        </p:nvGrpSpPr>
        <p:grpSpPr>
          <a:xfrm>
            <a:off x="45934" y="3978127"/>
            <a:ext cx="4271281" cy="2495975"/>
            <a:chOff x="45934" y="3784304"/>
            <a:chExt cx="4271281" cy="2495975"/>
          </a:xfrm>
        </p:grpSpPr>
        <p:grpSp>
          <p:nvGrpSpPr>
            <p:cNvPr id="13" name="组合 12"/>
            <p:cNvGrpSpPr/>
            <p:nvPr/>
          </p:nvGrpSpPr>
          <p:grpSpPr>
            <a:xfrm>
              <a:off x="45934" y="3784304"/>
              <a:ext cx="4271281" cy="2495975"/>
              <a:chOff x="135465" y="2994962"/>
              <a:chExt cx="4271281" cy="2495975"/>
            </a:xfrm>
          </p:grpSpPr>
          <p:sp>
            <p:nvSpPr>
              <p:cNvPr id="18" name="矩形 17"/>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147" y="2994962"/>
                <a:ext cx="3009001" cy="18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椭圆 21"/>
            <p:cNvSpPr/>
            <p:nvPr/>
          </p:nvSpPr>
          <p:spPr>
            <a:xfrm>
              <a:off x="1017571" y="4133223"/>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
        <p:nvSpPr>
          <p:cNvPr id="24" name="矩形 23"/>
          <p:cNvSpPr/>
          <p:nvPr/>
        </p:nvSpPr>
        <p:spPr>
          <a:xfrm>
            <a:off x="691270" y="3353294"/>
            <a:ext cx="7938543" cy="369332"/>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贪婪最佳优先搜索</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(Greedy best-first search)</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7520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0" y="13665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搜索算法：</a:t>
            </a:r>
            <a:r>
              <a:rPr lang="zh-CN" altLang="en-US" sz="28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贪婪最佳优先搜索</a:t>
            </a:r>
            <a:endParaRPr lang="zh-CN" altLang="en-US" sz="280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7" name="圆角矩形 16"/>
          <p:cNvSpPr/>
          <p:nvPr/>
        </p:nvSpPr>
        <p:spPr bwMode="auto">
          <a:xfrm>
            <a:off x="5177928" y="3103529"/>
            <a:ext cx="3272009" cy="790277"/>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辅助信息（启发函数）：</a:t>
            </a:r>
            <a:endPar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endParaRP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745" y="1837726"/>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p:cNvGrpSpPr/>
          <p:nvPr/>
        </p:nvGrpSpPr>
        <p:grpSpPr>
          <a:xfrm>
            <a:off x="295118" y="1446076"/>
            <a:ext cx="4271281" cy="2434419"/>
            <a:chOff x="45934" y="3784304"/>
            <a:chExt cx="4271281" cy="2434419"/>
          </a:xfrm>
        </p:grpSpPr>
        <p:grpSp>
          <p:nvGrpSpPr>
            <p:cNvPr id="13" name="组合 12"/>
            <p:cNvGrpSpPr/>
            <p:nvPr/>
          </p:nvGrpSpPr>
          <p:grpSpPr>
            <a:xfrm>
              <a:off x="45934" y="3784304"/>
              <a:ext cx="4271281" cy="2434419"/>
              <a:chOff x="135465" y="2994962"/>
              <a:chExt cx="4271281" cy="2434419"/>
            </a:xfrm>
          </p:grpSpPr>
          <p:sp>
            <p:nvSpPr>
              <p:cNvPr id="18" name="矩形 17"/>
              <p:cNvSpPr/>
              <p:nvPr/>
            </p:nvSpPr>
            <p:spPr>
              <a:xfrm>
                <a:off x="135465" y="4844606"/>
                <a:ext cx="4271281" cy="584775"/>
              </a:xfrm>
              <a:prstGeom prst="rect">
                <a:avLst/>
              </a:prstGeom>
            </p:spPr>
            <p:txBody>
              <a:bodyPr wrap="square">
                <a:spAutoFit/>
              </a:bodyPr>
              <a:lstStyle/>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47" y="2994962"/>
                <a:ext cx="3009001" cy="18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椭圆 21"/>
            <p:cNvSpPr/>
            <p:nvPr/>
          </p:nvSpPr>
          <p:spPr>
            <a:xfrm>
              <a:off x="1017571" y="4133223"/>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
        <p:nvSpPr>
          <p:cNvPr id="24" name="矩形 23"/>
          <p:cNvSpPr/>
          <p:nvPr/>
        </p:nvSpPr>
        <p:spPr>
          <a:xfrm>
            <a:off x="375559" y="1051856"/>
            <a:ext cx="8833556" cy="369332"/>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贪婪最佳优先搜索</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(Greedy best-first search)</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4" name="图片 13"/>
          <p:cNvPicPr/>
          <p:nvPr/>
        </p:nvPicPr>
        <p:blipFill>
          <a:blip r:embed="rId4"/>
          <a:stretch>
            <a:fillRect/>
          </a:stretch>
        </p:blipFill>
        <p:spPr>
          <a:xfrm>
            <a:off x="523948" y="3986982"/>
            <a:ext cx="3848538" cy="2012749"/>
          </a:xfrm>
          <a:prstGeom prst="rect">
            <a:avLst/>
          </a:prstGeom>
        </p:spPr>
      </p:pic>
      <p:sp>
        <p:nvSpPr>
          <p:cNvPr id="4" name="右箭头 3"/>
          <p:cNvSpPr/>
          <p:nvPr/>
        </p:nvSpPr>
        <p:spPr>
          <a:xfrm>
            <a:off x="4627085" y="5186828"/>
            <a:ext cx="431896" cy="351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5177928" y="4799402"/>
                <a:ext cx="3966072" cy="1200329"/>
              </a:xfrm>
              <a:prstGeom prst="rect">
                <a:avLst/>
              </a:prstGeom>
            </p:spPr>
            <p:txBody>
              <a:bodyPr wrap="square">
                <a:spAutoFit/>
              </a:bodyPr>
              <a:lstStyle/>
              <a:p>
                <a:pPr algn="just"/>
                <a:r>
                  <a:rPr lang="zh-CN" altLang="zh-CN" b="1" dirty="0">
                    <a:latin typeface="华文楷体" panose="02010600040101010101" pitchFamily="2" charset="-122"/>
                    <a:ea typeface="华文楷体" panose="02010600040101010101" pitchFamily="2" charset="-122"/>
                  </a:rPr>
                  <a:t>算法找到了一条从起始</a:t>
                </a:r>
                <a:r>
                  <a:rPr lang="zh-CN" altLang="en-US" b="1" dirty="0">
                    <a:latin typeface="华文楷体" panose="02010600040101010101" pitchFamily="2" charset="-122"/>
                    <a:ea typeface="华文楷体" panose="02010600040101010101" pitchFamily="2" charset="-122"/>
                  </a:rPr>
                  <a:t>结</a:t>
                </a:r>
                <a:r>
                  <a:rPr lang="zh-CN" altLang="zh-CN" b="1" dirty="0">
                    <a:latin typeface="华文楷体" panose="02010600040101010101" pitchFamily="2" charset="-122"/>
                    <a:ea typeface="华文楷体" panose="02010600040101010101" pitchFamily="2" charset="-122"/>
                  </a:rPr>
                  <a:t>点到终点</a:t>
                </a:r>
                <a:r>
                  <a:rPr lang="zh-CN" altLang="en-US" b="1" dirty="0">
                    <a:latin typeface="华文楷体" panose="02010600040101010101" pitchFamily="2" charset="-122"/>
                    <a:ea typeface="华文楷体" panose="02010600040101010101" pitchFamily="2" charset="-122"/>
                  </a:rPr>
                  <a:t>结</a:t>
                </a:r>
                <a:r>
                  <a:rPr lang="zh-CN" altLang="zh-CN" b="1" dirty="0">
                    <a:latin typeface="华文楷体" panose="02010600040101010101" pitchFamily="2" charset="-122"/>
                    <a:ea typeface="华文楷体" panose="02010600040101010101" pitchFamily="2" charset="-122"/>
                  </a:rPr>
                  <a:t>点的路径</a:t>
                </a:r>
                <a14:m>
                  <m:oMath xmlns:m="http://schemas.openxmlformats.org/officeDocument/2006/math">
                    <m:r>
                      <a:rPr lang="en-US" altLang="zh-CN" b="1" i="1">
                        <a:latin typeface="Cambria Math"/>
                      </a:rPr>
                      <m:t>𝐀</m:t>
                    </m:r>
                    <m:r>
                      <a:rPr lang="en-US" altLang="zh-CN" b="1">
                        <a:latin typeface="Cambria Math"/>
                      </a:rPr>
                      <m:t>→</m:t>
                    </m:r>
                    <m:r>
                      <a:rPr lang="en-US" altLang="zh-CN" b="1" i="1">
                        <a:latin typeface="Cambria Math"/>
                      </a:rPr>
                      <m:t>𝐄</m:t>
                    </m:r>
                    <m:r>
                      <a:rPr lang="en-US" altLang="zh-CN" b="1">
                        <a:latin typeface="Cambria Math"/>
                      </a:rPr>
                      <m:t>→</m:t>
                    </m:r>
                    <m:r>
                      <a:rPr lang="en-US" altLang="zh-CN" b="1" i="1">
                        <a:latin typeface="Cambria Math"/>
                      </a:rPr>
                      <m:t>𝐇</m:t>
                    </m:r>
                    <m:r>
                      <a:rPr lang="en-US" altLang="zh-CN" b="1">
                        <a:latin typeface="Cambria Math"/>
                      </a:rPr>
                      <m:t>→</m:t>
                    </m:r>
                    <m:r>
                      <a:rPr lang="en-US" altLang="zh-CN" b="1" i="1">
                        <a:latin typeface="Cambria Math"/>
                      </a:rPr>
                      <m:t>𝐉</m:t>
                    </m:r>
                    <m:r>
                      <a:rPr lang="en-US" altLang="zh-CN" b="1">
                        <a:latin typeface="Cambria Math"/>
                      </a:rPr>
                      <m:t>→</m:t>
                    </m:r>
                    <m:r>
                      <a:rPr lang="en-US" altLang="zh-CN" b="1" i="1">
                        <a:latin typeface="Cambria Math"/>
                      </a:rPr>
                      <m:t>𝐊</m:t>
                    </m:r>
                  </m:oMath>
                </a14:m>
                <a:r>
                  <a:rPr lang="zh-CN" altLang="zh-CN" b="1" dirty="0">
                    <a:latin typeface="华文楷体" panose="02010600040101010101" pitchFamily="2" charset="-122"/>
                    <a:ea typeface="华文楷体" panose="02010600040101010101" pitchFamily="2" charset="-122"/>
                  </a:rPr>
                  <a:t>，但这条路径并不是最短路径，实际上最短路径为</a:t>
                </a:r>
                <a14:m>
                  <m:oMath xmlns:m="http://schemas.openxmlformats.org/officeDocument/2006/math">
                    <m:r>
                      <a:rPr lang="en-US" altLang="zh-CN" b="1" i="1">
                        <a:latin typeface="Cambria Math"/>
                      </a:rPr>
                      <m:t>𝐀</m:t>
                    </m:r>
                    <m:r>
                      <a:rPr lang="en-US" altLang="zh-CN" b="1">
                        <a:latin typeface="Cambria Math"/>
                      </a:rPr>
                      <m:t>→</m:t>
                    </m:r>
                    <m:r>
                      <a:rPr lang="en-US" altLang="zh-CN" b="1" i="1">
                        <a:latin typeface="Cambria Math"/>
                      </a:rPr>
                      <m:t>𝐄</m:t>
                    </m:r>
                    <m:r>
                      <a:rPr lang="en-US" altLang="zh-CN" b="1">
                        <a:latin typeface="Cambria Math"/>
                      </a:rPr>
                      <m:t>→</m:t>
                    </m:r>
                    <m:r>
                      <a:rPr lang="en-US" altLang="zh-CN" b="1" i="1">
                        <a:latin typeface="Cambria Math"/>
                      </a:rPr>
                      <m:t>𝐆</m:t>
                    </m:r>
                    <m:r>
                      <a:rPr lang="en-US" altLang="zh-CN" b="1">
                        <a:latin typeface="Cambria Math"/>
                      </a:rPr>
                      <m:t>→</m:t>
                    </m:r>
                    <m:r>
                      <a:rPr lang="en-US" altLang="zh-CN" b="1" i="1">
                        <a:latin typeface="Cambria Math"/>
                      </a:rPr>
                      <m:t>𝐊</m:t>
                    </m:r>
                  </m:oMath>
                </a14:m>
                <a:r>
                  <a:rPr lang="zh-CN" altLang="zh-CN" b="1" dirty="0">
                    <a:latin typeface="华文楷体" panose="02010600040101010101" pitchFamily="2" charset="-122"/>
                    <a:ea typeface="华文楷体" panose="02010600040101010101" pitchFamily="2" charset="-122"/>
                  </a:rPr>
                  <a:t>。</a:t>
                </a:r>
              </a:p>
            </p:txBody>
          </p:sp>
        </mc:Choice>
        <mc:Fallback xmlns="">
          <p:sp>
            <p:nvSpPr>
              <p:cNvPr id="5" name="矩形 4"/>
              <p:cNvSpPr>
                <a:spLocks noRot="1" noChangeAspect="1" noMove="1" noResize="1" noEditPoints="1" noAdjustHandles="1" noChangeArrowheads="1" noChangeShapeType="1" noTextEdit="1"/>
              </p:cNvSpPr>
              <p:nvPr/>
            </p:nvSpPr>
            <p:spPr>
              <a:xfrm>
                <a:off x="5177928" y="4799402"/>
                <a:ext cx="3966072" cy="1200329"/>
              </a:xfrm>
              <a:prstGeom prst="rect">
                <a:avLst/>
              </a:prstGeom>
              <a:blipFill rotWithShape="1">
                <a:blip r:embed="rId5"/>
                <a:stretch>
                  <a:fillRect l="-1229" t="-2030" r="-1382" b="-7614"/>
                </a:stretch>
              </a:blipFill>
            </p:spPr>
            <p:txBody>
              <a:bodyPr/>
              <a:lstStyle/>
              <a:p>
                <a:r>
                  <a:rPr lang="zh-CN" altLang="en-US">
                    <a:noFill/>
                  </a:rPr>
                  <a:t> </a:t>
                </a:r>
              </a:p>
            </p:txBody>
          </p:sp>
        </mc:Fallback>
      </mc:AlternateContent>
      <p:sp>
        <p:nvSpPr>
          <p:cNvPr id="2" name="矩形 1"/>
          <p:cNvSpPr/>
          <p:nvPr/>
        </p:nvSpPr>
        <p:spPr>
          <a:xfrm>
            <a:off x="1103580" y="6086686"/>
            <a:ext cx="3057247" cy="338554"/>
          </a:xfrm>
          <a:prstGeom prst="rect">
            <a:avLst/>
          </a:prstGeom>
        </p:spPr>
        <p:txBody>
          <a:bodyPr wrap="none">
            <a:spAutoFit/>
          </a:bodyPr>
          <a:lstStyle/>
          <a:p>
            <a:r>
              <a:rPr lang="zh-CN" altLang="en-US" sz="1600" dirty="0">
                <a:ea typeface="黑体" panose="02010609060101010101" pitchFamily="49" charset="-122"/>
              </a:rPr>
              <a:t>图</a:t>
            </a:r>
            <a:r>
              <a:rPr lang="en-US" altLang="zh-CN" sz="1600" dirty="0">
                <a:ea typeface="黑体" panose="02010609060101010101" pitchFamily="49" charset="-122"/>
              </a:rPr>
              <a:t>3.4 </a:t>
            </a:r>
            <a:r>
              <a:rPr lang="zh-CN" altLang="en-US" sz="1600" dirty="0">
                <a:ea typeface="黑体" panose="02010609060101010101" pitchFamily="49" charset="-122"/>
              </a:rPr>
              <a:t>贪婪最佳优先搜索的过程</a:t>
            </a:r>
          </a:p>
        </p:txBody>
      </p:sp>
    </p:spTree>
    <p:extLst>
      <p:ext uri="{BB962C8B-B14F-4D97-AF65-F5344CB8AC3E}">
        <p14:creationId xmlns:p14="http://schemas.microsoft.com/office/powerpoint/2010/main" val="183238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3"/>
          <p:cNvSpPr txBox="1">
            <a:spLocks/>
          </p:cNvSpPr>
          <p:nvPr/>
        </p:nvSpPr>
        <p:spPr>
          <a:xfrm>
            <a:off x="-182236" y="179170"/>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a:t>
            </a:r>
          </a:p>
          <a:p>
            <a:endParaRPr lang="zh-CN" altLang="en-US" sz="28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506007" y="820754"/>
                <a:ext cx="8321905" cy="2308324"/>
              </a:xfrm>
              <a:prstGeom prst="rect">
                <a:avLst/>
              </a:prstGeom>
            </p:spPr>
            <p:txBody>
              <a:bodyPr wrap="square">
                <a:spAutoFit/>
              </a:bodyPr>
              <a:lstStyle/>
              <a:p>
                <a:pPr algn="ctr">
                  <a:lnSpc>
                    <a:spcPct val="150000"/>
                  </a:lnSpc>
                </a:pPr>
                <a:r>
                  <a:rPr lang="zh-CN" altLang="en-US" b="1" dirty="0">
                    <a:latin typeface="华文楷体" panose="02010600040101010101" pitchFamily="2" charset="-122"/>
                    <a:ea typeface="华文楷体" panose="02010600040101010101" pitchFamily="2" charset="-122"/>
                  </a:rPr>
                  <a:t>评价函数：</a:t>
                </a:r>
                <a14:m>
                  <m:oMath xmlns:m="http://schemas.openxmlformats.org/officeDocument/2006/math">
                    <m:r>
                      <a:rPr lang="en-US" altLang="zh-CN" b="1" i="0" smtClean="0">
                        <a:latin typeface="Cambria Math"/>
                        <a:ea typeface="黑体" panose="02010609060101010101" pitchFamily="49" charset="-122"/>
                      </a:rPr>
                      <m:t>𝐟</m:t>
                    </m:r>
                    <m:d>
                      <m:dPr>
                        <m:ctrlPr>
                          <a:rPr lang="en-US" altLang="zh-CN" b="1" i="1" smtClean="0">
                            <a:latin typeface="Cambria Math" panose="02040503050406030204" pitchFamily="18" charset="0"/>
                            <a:ea typeface="黑体" panose="02010609060101010101" pitchFamily="49" charset="-122"/>
                          </a:rPr>
                        </m:ctrlPr>
                      </m:dPr>
                      <m:e>
                        <m:r>
                          <a:rPr lang="en-US" altLang="zh-CN" b="1" i="1">
                            <a:latin typeface="Cambria Math"/>
                            <a:ea typeface="黑体" panose="02010609060101010101" pitchFamily="49" charset="-122"/>
                          </a:rPr>
                          <m:t>𝒏</m:t>
                        </m:r>
                      </m:e>
                    </m:d>
                    <m:r>
                      <a:rPr lang="en-US" altLang="zh-CN" b="1" i="0" smtClean="0">
                        <a:latin typeface="Cambria Math"/>
                        <a:ea typeface="黑体" panose="02010609060101010101" pitchFamily="49" charset="-122"/>
                      </a:rPr>
                      <m:t>=</m:t>
                    </m:r>
                    <m:r>
                      <a:rPr lang="en-US" altLang="zh-CN" b="1" i="0" smtClean="0">
                        <a:latin typeface="Cambria Math"/>
                        <a:ea typeface="黑体" panose="02010609060101010101" pitchFamily="49" charset="-122"/>
                      </a:rPr>
                      <m:t>𝐠</m:t>
                    </m:r>
                    <m:d>
                      <m:dPr>
                        <m:ctrlPr>
                          <a:rPr lang="en-US" altLang="zh-CN" b="1" i="1" smtClean="0">
                            <a:latin typeface="Cambria Math" panose="02040503050406030204" pitchFamily="18" charset="0"/>
                            <a:ea typeface="黑体" panose="02010609060101010101" pitchFamily="49" charset="-122"/>
                          </a:rPr>
                        </m:ctrlPr>
                      </m:dPr>
                      <m:e>
                        <m:r>
                          <a:rPr lang="en-US" altLang="zh-CN" b="1" i="1" smtClean="0">
                            <a:latin typeface="Cambria Math"/>
                            <a:ea typeface="黑体" panose="02010609060101010101" pitchFamily="49" charset="-122"/>
                          </a:rPr>
                          <m:t>𝒏</m:t>
                        </m:r>
                      </m:e>
                    </m:d>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𝒉</m:t>
                    </m:r>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𝒏</m:t>
                    </m:r>
                    <m:r>
                      <a:rPr lang="en-US" altLang="zh-CN" b="1" i="1" smtClean="0">
                        <a:latin typeface="Cambria Math"/>
                        <a:ea typeface="黑体" panose="02010609060101010101" pitchFamily="49" charset="-122"/>
                      </a:rPr>
                      <m:t>)</m:t>
                    </m:r>
                  </m:oMath>
                </a14:m>
                <a:endParaRPr lang="en-US" altLang="zh-CN" b="1"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a:rPr lang="en-US" altLang="zh-CN" b="1" i="1">
                        <a:latin typeface="Cambria Math"/>
                        <a:ea typeface="黑体" panose="02010609060101010101" pitchFamily="49" charset="-122"/>
                      </a:rPr>
                      <m:t>𝐠</m:t>
                    </m:r>
                    <m:d>
                      <m:dPr>
                        <m:ctrlPr>
                          <a:rPr lang="en-US" altLang="zh-CN" b="1" i="1">
                            <a:latin typeface="Cambria Math" panose="02040503050406030204" pitchFamily="18" charset="0"/>
                            <a:ea typeface="黑体" panose="02010609060101010101" pitchFamily="49" charset="-122"/>
                          </a:rPr>
                        </m:ctrlPr>
                      </m:dPr>
                      <m:e>
                        <m:r>
                          <a:rPr lang="en-US" altLang="zh-CN" b="1" i="1">
                            <a:latin typeface="Cambria Math"/>
                            <a:ea typeface="黑体" panose="02010609060101010101" pitchFamily="49" charset="-122"/>
                          </a:rPr>
                          <m:t>𝒏</m:t>
                        </m:r>
                      </m:e>
                    </m:d>
                  </m:oMath>
                </a14:m>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表示从起始结点到结点</a:t>
                </a:r>
                <a14:m>
                  <m:oMath xmlns:m="http://schemas.openxmlformats.org/officeDocument/2006/math">
                    <m:r>
                      <a:rPr lang="en-US" altLang="zh-CN" b="1" i="1">
                        <a:latin typeface="Cambria Math"/>
                        <a:ea typeface="黑体" panose="02010609060101010101" pitchFamily="49" charset="-122"/>
                      </a:rPr>
                      <m:t>𝒏</m:t>
                    </m:r>
                  </m:oMath>
                </a14:m>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的开销代价值，</a:t>
                </a:r>
                <a14:m>
                  <m:oMath xmlns:m="http://schemas.openxmlformats.org/officeDocument/2006/math">
                    <m:r>
                      <a:rPr lang="en-US" altLang="zh-CN" b="1" i="1">
                        <a:latin typeface="Cambria Math"/>
                        <a:ea typeface="黑体" panose="02010609060101010101" pitchFamily="49" charset="-122"/>
                      </a:rPr>
                      <m:t>𝒉</m:t>
                    </m:r>
                    <m:d>
                      <m:dPr>
                        <m:ctrlPr>
                          <a:rPr lang="en-US" altLang="zh-CN" b="1" i="1">
                            <a:latin typeface="Cambria Math" panose="02040503050406030204" pitchFamily="18" charset="0"/>
                            <a:ea typeface="黑体" panose="02010609060101010101" pitchFamily="49" charset="-122"/>
                          </a:rPr>
                        </m:ctrlPr>
                      </m:dPr>
                      <m:e>
                        <m:r>
                          <a:rPr lang="en-US" altLang="zh-CN" b="1" i="1">
                            <a:latin typeface="Cambria Math"/>
                            <a:ea typeface="黑体" panose="02010609060101010101" pitchFamily="49" charset="-122"/>
                          </a:rPr>
                          <m:t>𝒏</m:t>
                        </m:r>
                      </m:e>
                    </m:d>
                  </m:oMath>
                </a14:m>
                <a:r>
                  <a:rPr lang="zh-CN" altLang="en-US" b="1" dirty="0">
                    <a:latin typeface="华文楷体" panose="02010600040101010101" pitchFamily="2" charset="-122"/>
                    <a:ea typeface="华文楷体" panose="02010600040101010101" pitchFamily="2" charset="-122"/>
                  </a:rPr>
                  <a:t>表示从结点</a:t>
                </a:r>
                <a14:m>
                  <m:oMath xmlns:m="http://schemas.openxmlformats.org/officeDocument/2006/math">
                    <m:r>
                      <a:rPr lang="en-US" altLang="zh-CN" b="1" i="1">
                        <a:latin typeface="Cambria Math"/>
                        <a:ea typeface="黑体" panose="02010609060101010101" pitchFamily="49" charset="-122"/>
                      </a:rPr>
                      <m:t>𝒏</m:t>
                    </m:r>
                  </m:oMath>
                </a14:m>
                <a:r>
                  <a:rPr lang="zh-CN" altLang="en-US" b="1" dirty="0">
                    <a:latin typeface="华文楷体" panose="02010600040101010101" pitchFamily="2" charset="-122"/>
                    <a:ea typeface="华文楷体" panose="02010600040101010101" pitchFamily="2" charset="-122"/>
                  </a:rPr>
                  <a:t>到目标结点路径中所估算的最小开销代价值。</a:t>
                </a:r>
                <a:endParaRPr lang="en-US" altLang="zh-CN" b="1"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14:m>
                  <m:oMath xmlns:m="http://schemas.openxmlformats.org/officeDocument/2006/math">
                    <m:r>
                      <a:rPr lang="en-US" altLang="zh-CN" b="1" i="1">
                        <a:latin typeface="Cambria Math"/>
                        <a:ea typeface="黑体" panose="02010609060101010101" pitchFamily="49" charset="-122"/>
                      </a:rPr>
                      <m:t>𝐟</m:t>
                    </m:r>
                    <m:d>
                      <m:dPr>
                        <m:ctrlPr>
                          <a:rPr lang="en-US" altLang="zh-CN" b="1" i="1">
                            <a:latin typeface="Cambria Math" panose="02040503050406030204" pitchFamily="18" charset="0"/>
                            <a:ea typeface="黑体" panose="02010609060101010101" pitchFamily="49" charset="-122"/>
                          </a:rPr>
                        </m:ctrlPr>
                      </m:dPr>
                      <m:e>
                        <m:r>
                          <a:rPr lang="en-US" altLang="zh-CN" b="1" i="1">
                            <a:latin typeface="Cambria Math"/>
                            <a:ea typeface="黑体" panose="02010609060101010101" pitchFamily="49" charset="-122"/>
                          </a:rPr>
                          <m:t>𝒏</m:t>
                        </m:r>
                      </m:e>
                    </m:d>
                  </m:oMath>
                </a14:m>
                <a:r>
                  <a:rPr lang="zh-CN" altLang="en-US" b="1" dirty="0">
                    <a:latin typeface="华文楷体" panose="02010600040101010101" pitchFamily="2" charset="-122"/>
                    <a:ea typeface="华文楷体" panose="02010600040101010101" pitchFamily="2" charset="-122"/>
                  </a:rPr>
                  <a:t>可视为经过结点</a:t>
                </a:r>
                <a14:m>
                  <m:oMath xmlns:m="http://schemas.openxmlformats.org/officeDocument/2006/math">
                    <m:r>
                      <a:rPr lang="en-US" altLang="zh-CN" b="1" i="1">
                        <a:latin typeface="Cambria Math"/>
                        <a:ea typeface="黑体" panose="02010609060101010101" pitchFamily="49" charset="-122"/>
                      </a:rPr>
                      <m:t>𝒏</m:t>
                    </m:r>
                    <m:r>
                      <a:rPr lang="en-US" altLang="zh-CN" b="1" i="1">
                        <a:latin typeface="Cambria Math"/>
                        <a:ea typeface="黑体" panose="02010609060101010101" pitchFamily="49" charset="-122"/>
                      </a:rPr>
                      <m:t> </m:t>
                    </m:r>
                  </m:oMath>
                </a14:m>
                <a:r>
                  <a:rPr lang="zh-CN" altLang="en-US" b="1" dirty="0">
                    <a:latin typeface="华文楷体" panose="02010600040101010101" pitchFamily="2" charset="-122"/>
                    <a:ea typeface="华文楷体" panose="02010600040101010101" pitchFamily="2" charset="-122"/>
                  </a:rPr>
                  <a:t>、具有最小开销代价值的路径。</a:t>
                </a:r>
                <a:endParaRPr lang="en-US" altLang="zh-CN" b="1" dirty="0">
                  <a:latin typeface="华文楷体" panose="02010600040101010101" pitchFamily="2" charset="-122"/>
                  <a:ea typeface="华文楷体" panose="02010600040101010101" pitchFamily="2" charset="-122"/>
                </a:endParaRPr>
              </a:p>
              <a:p>
                <a:endParaRPr lang="en-US" altLang="zh-CN" b="1" dirty="0">
                  <a:latin typeface="华文楷体" panose="02010600040101010101" pitchFamily="2" charset="-122"/>
                  <a:ea typeface="华文楷体" panose="02010600040101010101" pitchFamily="2" charset="-122"/>
                </a:endParaRPr>
              </a:p>
              <a:p>
                <a:endParaRPr lang="zh-CN" altLang="en-US" b="1" dirty="0">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06007" y="820754"/>
                <a:ext cx="8321905" cy="2308324"/>
              </a:xfrm>
              <a:prstGeom prst="rect">
                <a:avLst/>
              </a:prstGeom>
              <a:blipFill rotWithShape="1">
                <a:blip r:embed="rId2"/>
                <a:stretch>
                  <a:fillRect l="-440"/>
                </a:stretch>
              </a:blipFill>
            </p:spPr>
            <p:txBody>
              <a:bodyPr/>
              <a:lstStyle/>
              <a:p>
                <a:r>
                  <a:rPr lang="zh-CN" altLang="en-US">
                    <a:noFill/>
                  </a:rPr>
                  <a:t> </a:t>
                </a:r>
              </a:p>
            </p:txBody>
          </p:sp>
        </mc:Fallback>
      </mc:AlternateContent>
      <p:sp>
        <p:nvSpPr>
          <p:cNvPr id="11" name="圆角矩形 10"/>
          <p:cNvSpPr/>
          <p:nvPr/>
        </p:nvSpPr>
        <p:spPr bwMode="auto">
          <a:xfrm>
            <a:off x="5175122" y="5633947"/>
            <a:ext cx="3375383" cy="596944"/>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886" y="4289246"/>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组合 14"/>
          <p:cNvGrpSpPr/>
          <p:nvPr/>
        </p:nvGrpSpPr>
        <p:grpSpPr>
          <a:xfrm>
            <a:off x="118483" y="4050099"/>
            <a:ext cx="4271281" cy="2495975"/>
            <a:chOff x="45934" y="3784304"/>
            <a:chExt cx="4271281" cy="2495975"/>
          </a:xfrm>
        </p:grpSpPr>
        <p:grpSp>
          <p:nvGrpSpPr>
            <p:cNvPr id="16" name="组合 15"/>
            <p:cNvGrpSpPr/>
            <p:nvPr/>
          </p:nvGrpSpPr>
          <p:grpSpPr>
            <a:xfrm>
              <a:off x="45934" y="3784304"/>
              <a:ext cx="4271281" cy="2495975"/>
              <a:chOff x="135465" y="2994962"/>
              <a:chExt cx="4271281" cy="2495975"/>
            </a:xfrm>
          </p:grpSpPr>
          <p:sp>
            <p:nvSpPr>
              <p:cNvPr id="24" name="矩形 23"/>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147" y="2994962"/>
                <a:ext cx="3009001" cy="18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 name="椭圆 16"/>
            <p:cNvSpPr/>
            <p:nvPr/>
          </p:nvSpPr>
          <p:spPr>
            <a:xfrm>
              <a:off x="1017571" y="4133223"/>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mc:AlternateContent xmlns:mc="http://schemas.openxmlformats.org/markup-compatibility/2006" xmlns:a14="http://schemas.microsoft.com/office/drawing/2010/main">
        <mc:Choice Requires="a14">
          <p:sp>
            <p:nvSpPr>
              <p:cNvPr id="3" name="矩形 2"/>
              <p:cNvSpPr/>
              <p:nvPr/>
            </p:nvSpPr>
            <p:spPr>
              <a:xfrm>
                <a:off x="1607363" y="2648754"/>
                <a:ext cx="6417325" cy="8742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zh-CN" sz="1600" b="1" i="1" smtClean="0">
                              <a:latin typeface="Cambria Math" panose="02040503050406030204" pitchFamily="18" charset="0"/>
                            </a:rPr>
                          </m:ctrlPr>
                        </m:limLowPr>
                        <m:e>
                          <m:groupChr>
                            <m:groupChrPr>
                              <m:chr m:val="⏟"/>
                              <m:ctrlPr>
                                <a:rPr lang="zh-CN" altLang="zh-CN" sz="1600" b="1" i="1">
                                  <a:latin typeface="Cambria Math" panose="02040503050406030204" pitchFamily="18" charset="0"/>
                                </a:rPr>
                              </m:ctrlPr>
                            </m:groupChrPr>
                            <m:e>
                              <m:r>
                                <a:rPr lang="en-US" altLang="zh-CN" sz="1600" b="1">
                                  <a:latin typeface="Cambria Math"/>
                                </a:rPr>
                                <m:t>𝒇</m:t>
                              </m:r>
                              <m:d>
                                <m:dPr>
                                  <m:ctrlPr>
                                    <a:rPr lang="zh-CN" altLang="zh-CN" sz="1600" b="1" i="1">
                                      <a:latin typeface="Cambria Math" panose="02040503050406030204" pitchFamily="18" charset="0"/>
                                    </a:rPr>
                                  </m:ctrlPr>
                                </m:dPr>
                                <m:e>
                                  <m:r>
                                    <a:rPr lang="en-US" altLang="zh-CN" sz="1600" b="1">
                                      <a:latin typeface="Cambria Math"/>
                                    </a:rPr>
                                    <m:t>𝒏</m:t>
                                  </m:r>
                                </m:e>
                              </m:d>
                            </m:e>
                          </m:groupChr>
                        </m:e>
                        <m:lim>
                          <m:r>
                            <a:rPr lang="zh-CN" altLang="zh-CN" sz="1600" b="1">
                              <a:latin typeface="Cambria Math"/>
                            </a:rPr>
                            <m:t>评价函数</m:t>
                          </m:r>
                        </m:lim>
                      </m:limLow>
                      <m:r>
                        <a:rPr lang="en-US" altLang="zh-CN" sz="1600" b="1">
                          <a:latin typeface="Cambria Math"/>
                        </a:rPr>
                        <m:t>=</m:t>
                      </m:r>
                      <m:limLow>
                        <m:limLowPr>
                          <m:ctrlPr>
                            <a:rPr lang="zh-CN" altLang="zh-CN" sz="1600" b="1" i="1">
                              <a:latin typeface="Cambria Math" panose="02040503050406030204" pitchFamily="18" charset="0"/>
                            </a:rPr>
                          </m:ctrlPr>
                        </m:limLowPr>
                        <m:e>
                          <m:groupChr>
                            <m:groupChrPr>
                              <m:chr m:val="⏟"/>
                              <m:ctrlPr>
                                <a:rPr lang="zh-CN" altLang="zh-CN" sz="1600" b="1" i="1">
                                  <a:latin typeface="Cambria Math" panose="02040503050406030204" pitchFamily="18" charset="0"/>
                                </a:rPr>
                              </m:ctrlPr>
                            </m:groupChrPr>
                            <m:e>
                              <m:r>
                                <a:rPr lang="en-US" altLang="zh-CN" sz="1600" b="1">
                                  <a:latin typeface="Cambria Math"/>
                                </a:rPr>
                                <m:t>𝒈</m:t>
                              </m:r>
                              <m:d>
                                <m:dPr>
                                  <m:ctrlPr>
                                    <a:rPr lang="zh-CN" altLang="zh-CN" sz="1600" b="1" i="1">
                                      <a:latin typeface="Cambria Math" panose="02040503050406030204" pitchFamily="18" charset="0"/>
                                    </a:rPr>
                                  </m:ctrlPr>
                                </m:dPr>
                                <m:e>
                                  <m:r>
                                    <a:rPr lang="en-US" altLang="zh-CN" sz="1600" b="1">
                                      <a:latin typeface="Cambria Math"/>
                                    </a:rPr>
                                    <m:t>𝒏</m:t>
                                  </m:r>
                                </m:e>
                              </m:d>
                            </m:e>
                          </m:groupChr>
                        </m:e>
                        <m:lim>
                          <m:eqArr>
                            <m:eqArrPr>
                              <m:ctrlPr>
                                <a:rPr lang="zh-CN" altLang="zh-CN" sz="1600" b="1" i="1">
                                  <a:latin typeface="Cambria Math" panose="02040503050406030204" pitchFamily="18" charset="0"/>
                                </a:rPr>
                              </m:ctrlPr>
                            </m:eqArrPr>
                            <m:e>
                              <m:r>
                                <a:rPr lang="zh-CN" altLang="zh-CN" sz="1600" b="1">
                                  <a:latin typeface="Cambria Math"/>
                                </a:rPr>
                                <m:t>起始</m:t>
                              </m:r>
                              <m:r>
                                <a:rPr lang="zh-CN" altLang="en-US" sz="1600" b="1" i="1" smtClean="0">
                                  <a:latin typeface="Cambria Math"/>
                                </a:rPr>
                                <m:t>结</m:t>
                              </m:r>
                              <m:r>
                                <a:rPr lang="zh-CN" altLang="zh-CN" sz="1600" b="1">
                                  <a:latin typeface="Cambria Math"/>
                                </a:rPr>
                                <m:t>点到</m:t>
                              </m:r>
                              <m:r>
                                <a:rPr lang="zh-CN" altLang="en-US" sz="1600" b="1" i="1" smtClean="0">
                                  <a:latin typeface="Cambria Math"/>
                                </a:rPr>
                                <m:t>结</m:t>
                              </m:r>
                              <m:r>
                                <a:rPr lang="zh-CN" altLang="zh-CN" sz="1600" b="1">
                                  <a:latin typeface="Cambria Math"/>
                                </a:rPr>
                                <m:t>点</m:t>
                              </m:r>
                              <m:r>
                                <a:rPr lang="en-US" altLang="zh-CN" sz="1600" b="1">
                                  <a:latin typeface="Cambria Math"/>
                                </a:rPr>
                                <m:t>𝒏</m:t>
                              </m:r>
                              <m:r>
                                <a:rPr lang="zh-CN" altLang="zh-CN" sz="1600" b="1">
                                  <a:latin typeface="Cambria Math"/>
                                </a:rPr>
                                <m:t>代价</m:t>
                              </m:r>
                            </m:e>
                            <m:e>
                              <m:r>
                                <a:rPr lang="en-US" altLang="zh-CN" sz="1600" b="1">
                                  <a:latin typeface="Cambria Math"/>
                                </a:rPr>
                                <m:t>(</m:t>
                              </m:r>
                              <m:r>
                                <a:rPr lang="zh-CN" altLang="zh-CN" sz="1600" b="1">
                                  <a:latin typeface="Cambria Math"/>
                                </a:rPr>
                                <m:t>当前最小代价</m:t>
                              </m:r>
                              <m:r>
                                <a:rPr lang="en-US" altLang="zh-CN" sz="1600" b="1">
                                  <a:latin typeface="Cambria Math"/>
                                </a:rPr>
                                <m:t>)</m:t>
                              </m:r>
                            </m:e>
                          </m:eqArr>
                        </m:lim>
                      </m:limLow>
                      <m:r>
                        <a:rPr lang="en-US" altLang="zh-CN" sz="1600" b="1">
                          <a:latin typeface="Cambria Math"/>
                        </a:rPr>
                        <m:t>+    </m:t>
                      </m:r>
                      <m:limLow>
                        <m:limLowPr>
                          <m:ctrlPr>
                            <a:rPr lang="zh-CN" altLang="zh-CN" sz="1600" b="1" i="1">
                              <a:latin typeface="Cambria Math" panose="02040503050406030204" pitchFamily="18" charset="0"/>
                            </a:rPr>
                          </m:ctrlPr>
                        </m:limLowPr>
                        <m:e>
                          <m:groupChr>
                            <m:groupChrPr>
                              <m:chr m:val="⏟"/>
                              <m:ctrlPr>
                                <a:rPr lang="zh-CN" altLang="zh-CN" sz="1600" b="1" i="1">
                                  <a:latin typeface="Cambria Math" panose="02040503050406030204" pitchFamily="18" charset="0"/>
                                </a:rPr>
                              </m:ctrlPr>
                            </m:groupChrPr>
                            <m:e>
                              <m:r>
                                <a:rPr lang="en-US" altLang="zh-CN" sz="1600" b="1">
                                  <a:latin typeface="Cambria Math"/>
                                </a:rPr>
                                <m:t>𝒉</m:t>
                              </m:r>
                              <m:r>
                                <a:rPr lang="en-US" altLang="zh-CN" sz="1600" b="1">
                                  <a:latin typeface="Cambria Math"/>
                                </a:rPr>
                                <m:t>(</m:t>
                              </m:r>
                              <m:r>
                                <a:rPr lang="en-US" altLang="zh-CN" sz="1600" b="1">
                                  <a:latin typeface="Cambria Math"/>
                                </a:rPr>
                                <m:t>𝒏</m:t>
                              </m:r>
                              <m:r>
                                <a:rPr lang="en-US" altLang="zh-CN" sz="1600" b="1">
                                  <a:latin typeface="Cambria Math"/>
                                </a:rPr>
                                <m:t>)</m:t>
                              </m:r>
                            </m:e>
                          </m:groupChr>
                        </m:e>
                        <m:lim>
                          <m:eqArr>
                            <m:eqArrPr>
                              <m:ctrlPr>
                                <a:rPr lang="zh-CN" altLang="zh-CN" sz="1600" b="1" i="1">
                                  <a:latin typeface="Cambria Math" panose="02040503050406030204" pitchFamily="18" charset="0"/>
                                </a:rPr>
                              </m:ctrlPr>
                            </m:eqArrPr>
                            <m:e>
                              <m:r>
                                <a:rPr lang="zh-CN" altLang="en-US" sz="1600" b="1" i="1" smtClean="0">
                                  <a:latin typeface="Cambria Math"/>
                                </a:rPr>
                                <m:t>结</m:t>
                              </m:r>
                              <m:r>
                                <a:rPr lang="zh-CN" altLang="zh-CN" sz="1600" b="1">
                                  <a:latin typeface="Cambria Math"/>
                                </a:rPr>
                                <m:t>点</m:t>
                              </m:r>
                              <m:r>
                                <a:rPr lang="en-US" altLang="zh-CN" sz="1600" b="1">
                                  <a:latin typeface="Cambria Math"/>
                                </a:rPr>
                                <m:t>𝒏</m:t>
                              </m:r>
                              <m:r>
                                <a:rPr lang="zh-CN" altLang="zh-CN" sz="1600" b="1">
                                  <a:latin typeface="Cambria Math"/>
                                </a:rPr>
                                <m:t>到目标结点代价</m:t>
                              </m:r>
                            </m:e>
                            <m:e>
                              <m:r>
                                <a:rPr lang="en-US" altLang="zh-CN" sz="1600" b="1">
                                  <a:latin typeface="Cambria Math"/>
                                </a:rPr>
                                <m:t>(</m:t>
                              </m:r>
                              <m:r>
                                <a:rPr lang="zh-CN" altLang="zh-CN" sz="1600" b="1">
                                  <a:latin typeface="Cambria Math"/>
                                </a:rPr>
                                <m:t>后续估计最小代价</m:t>
                              </m:r>
                              <m:r>
                                <a:rPr lang="en-US" altLang="zh-CN" sz="1600" b="1">
                                  <a:latin typeface="Cambria Math"/>
                                </a:rPr>
                                <m:t>)</m:t>
                              </m:r>
                            </m:e>
                          </m:eqArr>
                        </m:lim>
                      </m:limLow>
                    </m:oMath>
                  </m:oMathPara>
                </a14:m>
                <a:endParaRPr lang="zh-CN" altLang="zh-CN" sz="1600" b="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1607363" y="2648754"/>
                <a:ext cx="6417325" cy="874214"/>
              </a:xfrm>
              <a:prstGeom prst="rect">
                <a:avLst/>
              </a:prstGeom>
              <a:blipFill rotWithShape="1">
                <a:blip r:embed="rId5"/>
                <a:stretch>
                  <a:fillRect b="-3497"/>
                </a:stretch>
              </a:blipFill>
            </p:spPr>
            <p:txBody>
              <a:bodyPr/>
              <a:lstStyle/>
              <a:p>
                <a:r>
                  <a:rPr lang="zh-CN" altLang="en-US">
                    <a:noFill/>
                  </a:rPr>
                  <a:t> </a:t>
                </a:r>
              </a:p>
            </p:txBody>
          </p:sp>
        </mc:Fallback>
      </mc:AlternateContent>
      <p:sp>
        <p:nvSpPr>
          <p:cNvPr id="4" name="圆角矩形 3"/>
          <p:cNvSpPr/>
          <p:nvPr/>
        </p:nvSpPr>
        <p:spPr>
          <a:xfrm>
            <a:off x="2754217" y="958467"/>
            <a:ext cx="3789802" cy="330506"/>
          </a:xfrm>
          <a:prstGeom prst="roundRect">
            <a:avLst/>
          </a:prstGeom>
          <a:solidFill>
            <a:schemeClr val="accent6">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511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182236" y="179170"/>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a:t>
            </a:r>
          </a:p>
          <a:p>
            <a:endParaRPr lang="zh-CN" altLang="en-US" sz="2800" dirty="0">
              <a:latin typeface="黑体" panose="02010609060101010101" pitchFamily="49" charset="-122"/>
              <a:ea typeface="黑体" panose="02010609060101010101" pitchFamily="49" charset="-122"/>
            </a:endParaRPr>
          </a:p>
        </p:txBody>
      </p:sp>
      <p:pic>
        <p:nvPicPr>
          <p:cNvPr id="6" name="图片 5"/>
          <p:cNvPicPr/>
          <p:nvPr/>
        </p:nvPicPr>
        <p:blipFill>
          <a:blip r:embed="rId2"/>
          <a:stretch>
            <a:fillRect/>
          </a:stretch>
        </p:blipFill>
        <p:spPr>
          <a:xfrm>
            <a:off x="1399141" y="844049"/>
            <a:ext cx="6285871" cy="3113760"/>
          </a:xfrm>
          <a:prstGeom prst="rect">
            <a:avLst/>
          </a:prstGeom>
        </p:spPr>
      </p:pic>
      <p:sp>
        <p:nvSpPr>
          <p:cNvPr id="7" name="圆角矩形 6"/>
          <p:cNvSpPr/>
          <p:nvPr/>
        </p:nvSpPr>
        <p:spPr bwMode="auto">
          <a:xfrm>
            <a:off x="5336164" y="5865301"/>
            <a:ext cx="3375383" cy="596944"/>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辅助信息：任意一个城市与终点城市</a:t>
            </a:r>
            <a:r>
              <a:rPr lang="en-US" altLang="zh-CN"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K</a:t>
            </a:r>
          </a:p>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之间的直线距离</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457" y="4576174"/>
            <a:ext cx="4118071" cy="106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p:cNvGrpSpPr/>
          <p:nvPr/>
        </p:nvGrpSpPr>
        <p:grpSpPr>
          <a:xfrm>
            <a:off x="279526" y="4421448"/>
            <a:ext cx="4271281" cy="2195272"/>
            <a:chOff x="45934" y="4023451"/>
            <a:chExt cx="4271281" cy="2195272"/>
          </a:xfrm>
        </p:grpSpPr>
        <p:grpSp>
          <p:nvGrpSpPr>
            <p:cNvPr id="10" name="组合 9"/>
            <p:cNvGrpSpPr/>
            <p:nvPr/>
          </p:nvGrpSpPr>
          <p:grpSpPr>
            <a:xfrm>
              <a:off x="45934" y="4023451"/>
              <a:ext cx="4271281" cy="2195272"/>
              <a:chOff x="135465" y="3234109"/>
              <a:chExt cx="4271281" cy="2195272"/>
            </a:xfrm>
          </p:grpSpPr>
          <p:sp>
            <p:nvSpPr>
              <p:cNvPr id="13" name="矩形 12"/>
              <p:cNvSpPr/>
              <p:nvPr/>
            </p:nvSpPr>
            <p:spPr>
              <a:xfrm>
                <a:off x="135465" y="4844606"/>
                <a:ext cx="4271281" cy="584775"/>
              </a:xfrm>
              <a:prstGeom prst="rect">
                <a:avLst/>
              </a:prstGeom>
            </p:spPr>
            <p:txBody>
              <a:bodyPr wrap="square">
                <a:spAutoFit/>
              </a:bodyPr>
              <a:lstStyle/>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82" y="3234109"/>
                <a:ext cx="2651046" cy="1629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椭圆 10"/>
            <p:cNvSpPr/>
            <p:nvPr/>
          </p:nvSpPr>
          <p:spPr>
            <a:xfrm>
              <a:off x="1051370" y="4275848"/>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12" name="椭圆 11"/>
            <p:cNvSpPr/>
            <p:nvPr/>
          </p:nvSpPr>
          <p:spPr>
            <a:xfrm>
              <a:off x="2504848" y="4944754"/>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mc:AlternateContent xmlns:mc="http://schemas.openxmlformats.org/markup-compatibility/2006" xmlns:a14="http://schemas.microsoft.com/office/drawing/2010/main">
        <mc:Choice Requires="a14">
          <p:sp>
            <p:nvSpPr>
              <p:cNvPr id="2" name="矩形 1"/>
              <p:cNvSpPr/>
              <p:nvPr/>
            </p:nvSpPr>
            <p:spPr>
              <a:xfrm>
                <a:off x="5856185" y="3773143"/>
                <a:ext cx="2680542" cy="369332"/>
              </a:xfrm>
              <a:prstGeom prst="rect">
                <a:avLst/>
              </a:prstGeom>
            </p:spPr>
            <p:txBody>
              <a:bodyPr wrap="none">
                <a:spAutoFit/>
              </a:bodyPr>
              <a:lstStyle/>
              <a:p>
                <a:r>
                  <a:rPr lang="zh-CN" altLang="zh-CN" b="1" dirty="0">
                    <a:latin typeface="华文楷体" panose="02010600040101010101" pitchFamily="2" charset="-122"/>
                    <a:ea typeface="华文楷体" panose="02010600040101010101" pitchFamily="2" charset="-122"/>
                  </a:rPr>
                  <a:t>最短路径</a:t>
                </a:r>
                <a14:m>
                  <m:oMath xmlns:m="http://schemas.openxmlformats.org/officeDocument/2006/math">
                    <m:r>
                      <a:rPr lang="en-US" altLang="zh-CN" b="1" i="1">
                        <a:latin typeface="Cambria Math"/>
                      </a:rPr>
                      <m:t>𝐀</m:t>
                    </m:r>
                    <m:r>
                      <a:rPr lang="en-US" altLang="zh-CN" b="1">
                        <a:latin typeface="Cambria Math"/>
                      </a:rPr>
                      <m:t>→</m:t>
                    </m:r>
                    <m:r>
                      <a:rPr lang="en-US" altLang="zh-CN" b="1" i="1">
                        <a:latin typeface="Cambria Math"/>
                      </a:rPr>
                      <m:t>𝐄</m:t>
                    </m:r>
                    <m:r>
                      <a:rPr lang="en-US" altLang="zh-CN" b="1">
                        <a:latin typeface="Cambria Math"/>
                      </a:rPr>
                      <m:t>→</m:t>
                    </m:r>
                    <m:r>
                      <a:rPr lang="en-US" altLang="zh-CN" b="1" i="1">
                        <a:latin typeface="Cambria Math"/>
                      </a:rPr>
                      <m:t>𝐆</m:t>
                    </m:r>
                    <m:r>
                      <a:rPr lang="en-US" altLang="zh-CN" b="1">
                        <a:latin typeface="Cambria Math"/>
                      </a:rPr>
                      <m:t>→</m:t>
                    </m:r>
                    <m:r>
                      <a:rPr lang="en-US" altLang="zh-CN" b="1" i="1">
                        <a:latin typeface="Cambria Math"/>
                      </a:rPr>
                      <m:t>𝐊</m:t>
                    </m:r>
                  </m:oMath>
                </a14:m>
                <a:endParaRPr lang="zh-CN" altLang="en-US" b="1" dirty="0">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5856185" y="3773143"/>
                <a:ext cx="2680542" cy="369332"/>
              </a:xfrm>
              <a:prstGeom prst="rect">
                <a:avLst/>
              </a:prstGeom>
              <a:blipFill>
                <a:blip r:embed="rId5"/>
                <a:stretch>
                  <a:fillRect l="-2050" t="-8197" b="-26230"/>
                </a:stretch>
              </a:blipFill>
            </p:spPr>
            <p:txBody>
              <a:bodyPr/>
              <a:lstStyle/>
              <a:p>
                <a:r>
                  <a:rPr lang="zh-CN" altLang="en-US">
                    <a:noFill/>
                  </a:rPr>
                  <a:t> </a:t>
                </a:r>
              </a:p>
            </p:txBody>
          </p:sp>
        </mc:Fallback>
      </mc:AlternateContent>
      <p:sp>
        <p:nvSpPr>
          <p:cNvPr id="3" name="矩形 2"/>
          <p:cNvSpPr/>
          <p:nvPr/>
        </p:nvSpPr>
        <p:spPr>
          <a:xfrm>
            <a:off x="3066292" y="3957809"/>
            <a:ext cx="2372637" cy="338554"/>
          </a:xfrm>
          <a:prstGeom prst="rect">
            <a:avLst/>
          </a:prstGeom>
        </p:spPr>
        <p:txBody>
          <a:bodyPr wrap="none">
            <a:spAutoFit/>
          </a:bodyPr>
          <a:lstStyle/>
          <a:p>
            <a:pPr algn="ctr"/>
            <a:r>
              <a:rPr lang="zh-CN" altLang="en-US" sz="1600" b="1" dirty="0"/>
              <a:t>图</a:t>
            </a:r>
            <a:r>
              <a:rPr lang="en-US" altLang="zh-CN" sz="1600" b="1" dirty="0"/>
              <a:t>3.5 A*</a:t>
            </a:r>
            <a:r>
              <a:rPr lang="zh-CN" altLang="en-US" sz="1600" b="1" dirty="0"/>
              <a:t>算法的搜索过程</a:t>
            </a:r>
          </a:p>
        </p:txBody>
      </p:sp>
    </p:spTree>
    <p:extLst>
      <p:ext uri="{BB962C8B-B14F-4D97-AF65-F5344CB8AC3E}">
        <p14:creationId xmlns:p14="http://schemas.microsoft.com/office/powerpoint/2010/main" val="3098024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10842039-4B36-4DC1-BA51-D19543214443}"/>
              </a:ext>
            </a:extLst>
          </p:cNvPr>
          <p:cNvPicPr>
            <a:picLocks noChangeAspect="1"/>
          </p:cNvPicPr>
          <p:nvPr/>
        </p:nvPicPr>
        <p:blipFill>
          <a:blip r:embed="rId2"/>
          <a:stretch>
            <a:fillRect/>
          </a:stretch>
        </p:blipFill>
        <p:spPr>
          <a:xfrm>
            <a:off x="1973603" y="1877709"/>
            <a:ext cx="5196794" cy="2425378"/>
          </a:xfrm>
          <a:prstGeom prst="rect">
            <a:avLst/>
          </a:prstGeom>
        </p:spPr>
      </p:pic>
      <p:sp>
        <p:nvSpPr>
          <p:cNvPr id="17" name="文本框 16">
            <a:extLst>
              <a:ext uri="{FF2B5EF4-FFF2-40B4-BE49-F238E27FC236}">
                <a16:creationId xmlns:a16="http://schemas.microsoft.com/office/drawing/2014/main" id="{A529F2D7-5D78-4A00-A4C6-966E38B40024}"/>
              </a:ext>
            </a:extLst>
          </p:cNvPr>
          <p:cNvSpPr txBox="1"/>
          <p:nvPr/>
        </p:nvSpPr>
        <p:spPr>
          <a:xfrm>
            <a:off x="830603" y="985662"/>
            <a:ext cx="6858000" cy="369332"/>
          </a:xfrm>
          <a:prstGeom prst="rect">
            <a:avLst/>
          </a:prstGeom>
          <a:noFill/>
        </p:spPr>
        <p:txBody>
          <a:bodyPr wrap="square">
            <a:spAutoFit/>
          </a:bodyPr>
          <a:lstStyle/>
          <a:p>
            <a:pPr algn="ct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算法的完备性和最优性取决于搜索问题和启发函数的性质</a:t>
            </a:r>
            <a:endParaRPr lang="zh-CN" altLang="en-US" dirty="0"/>
          </a:p>
        </p:txBody>
      </p:sp>
      <p:sp>
        <p:nvSpPr>
          <p:cNvPr id="22" name="文本框 21">
            <a:extLst>
              <a:ext uri="{FF2B5EF4-FFF2-40B4-BE49-F238E27FC236}">
                <a16:creationId xmlns:a16="http://schemas.microsoft.com/office/drawing/2014/main" id="{073EBEFB-8553-449B-9CE6-8F79AC08D44D}"/>
              </a:ext>
            </a:extLst>
          </p:cNvPr>
          <p:cNvSpPr txBox="1"/>
          <p:nvPr/>
        </p:nvSpPr>
        <p:spPr>
          <a:xfrm>
            <a:off x="1973603" y="1524932"/>
            <a:ext cx="4572000" cy="338554"/>
          </a:xfrm>
          <a:prstGeom prst="rect">
            <a:avLst/>
          </a:prstGeom>
          <a:noFill/>
        </p:spPr>
        <p:txBody>
          <a:bodyPr wrap="square">
            <a:spAutoFit/>
          </a:bodyPr>
          <a:lstStyle/>
          <a:p>
            <a:pPr algn="ct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 3.3 </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本节中使用的若干符号</a:t>
            </a:r>
            <a:endParaRPr lang="zh-CN" altLang="zh-CN" sz="11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extLst>
                  <p:ext uri="{D42A27DB-BD31-4B8C-83A1-F6EECF244321}">
                    <p14:modId xmlns:p14="http://schemas.microsoft.com/office/powerpoint/2010/main" val="1342124610"/>
                  </p:ext>
                </p:extLst>
              </p:nvPr>
            </p:nvGraphicFramePr>
            <p:xfrm>
              <a:off x="225845" y="4594035"/>
              <a:ext cx="8692309" cy="177209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val="20000"/>
                        </a:ext>
                      </a:extLst>
                    </a:gridCol>
                    <a:gridCol w="3348680">
                      <a:extLst>
                        <a:ext uri="{9D8B030D-6E8A-4147-A177-3AD203B41FA5}">
                          <a16:colId xmlns:a16="http://schemas.microsoft.com/office/drawing/2014/main" val="20001"/>
                        </a:ext>
                      </a:extLst>
                    </a:gridCol>
                    <a:gridCol w="2277935">
                      <a:extLst>
                        <a:ext uri="{9D8B030D-6E8A-4147-A177-3AD203B41FA5}">
                          <a16:colId xmlns:a16="http://schemas.microsoft.com/office/drawing/2014/main" val="20002"/>
                        </a:ext>
                      </a:extLst>
                    </a:gridCol>
                  </a:tblGrid>
                  <a:tr h="52241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Choice>
        <mc:Fallback xmlns="">
          <p:graphicFrame>
            <p:nvGraphicFramePr>
              <p:cNvPr id="7" name="表格 6"/>
              <p:cNvGraphicFramePr>
                <a:graphicFrameLocks noGrp="1"/>
              </p:cNvGraphicFramePr>
              <p:nvPr>
                <p:extLst>
                  <p:ext uri="{D42A27DB-BD31-4B8C-83A1-F6EECF244321}">
                    <p14:modId xmlns:p14="http://schemas.microsoft.com/office/powerpoint/2010/main" val="1342124610"/>
                  </p:ext>
                </p:extLst>
              </p:nvPr>
            </p:nvGraphicFramePr>
            <p:xfrm>
              <a:off x="225845" y="4594035"/>
              <a:ext cx="8692309" cy="1772090"/>
            </p:xfrm>
            <a:graphic>
              <a:graphicData uri="http://schemas.openxmlformats.org/drawingml/2006/table">
                <a:tbl>
                  <a:tblPr firstRow="1" bandRow="1">
                    <a:tableStyleId>{5C22544A-7EE6-4342-B048-85BDC9FD1C3A}</a:tableStyleId>
                  </a:tblPr>
                  <a:tblGrid>
                    <a:gridCol w="3065694">
                      <a:extLst>
                        <a:ext uri="{9D8B030D-6E8A-4147-A177-3AD203B41FA5}">
                          <a16:colId xmlns:a16="http://schemas.microsoft.com/office/drawing/2014/main" xmlns="" xmlns:a14="http://schemas.microsoft.com/office/drawing/2010/main" val="20000"/>
                        </a:ext>
                      </a:extLst>
                    </a:gridCol>
                    <a:gridCol w="3348680">
                      <a:extLst>
                        <a:ext uri="{9D8B030D-6E8A-4147-A177-3AD203B41FA5}">
                          <a16:colId xmlns:a16="http://schemas.microsoft.com/office/drawing/2014/main" xmlns="" xmlns:a14="http://schemas.microsoft.com/office/drawing/2010/main" val="20001"/>
                        </a:ext>
                      </a:extLst>
                    </a:gridCol>
                    <a:gridCol w="2277935">
                      <a:extLst>
                        <a:ext uri="{9D8B030D-6E8A-4147-A177-3AD203B41FA5}">
                          <a16:colId xmlns:a16="http://schemas.microsoft.com/office/drawing/2014/main" xmlns="" xmlns:a14="http://schemas.microsoft.com/office/drawing/2010/main" val="20002"/>
                        </a:ext>
                      </a:extLst>
                    </a:gridCol>
                  </a:tblGrid>
                  <a:tr h="522410">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0"/>
                      </a:ext>
                    </a:extLst>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91621" t="-101176" r="-68124" b="-152941"/>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a:t>
                          </a:r>
                          <a:r>
                            <a:rPr lang="zh-CN" altLang="en-US" sz="1400" b="1" dirty="0" smtClean="0">
                              <a:latin typeface="华文楷体" panose="02010600040101010101" pitchFamily="2" charset="-122"/>
                              <a:ea typeface="华文楷体" panose="02010600040101010101" pitchFamily="2" charset="-122"/>
                              <a:cs typeface="Times New Roman" panose="02020603050405020304" pitchFamily="18" charset="0"/>
                            </a:rPr>
                            <a:t>个结点</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是谁？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1"/>
                      </a:ext>
                    </a:extLst>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91621" t="-142500" r="-68124" b="-8333"/>
                          </a:stretch>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2"/>
                      </a:ext>
                    </a:extLst>
                  </a:tr>
                </a:tbl>
              </a:graphicData>
            </a:graphic>
          </p:graphicFrame>
        </mc:Fallback>
      </mc:AlternateContent>
    </p:spTree>
    <p:extLst>
      <p:ext uri="{BB962C8B-B14F-4D97-AF65-F5344CB8AC3E}">
        <p14:creationId xmlns:p14="http://schemas.microsoft.com/office/powerpoint/2010/main" val="3977653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087FD6B-9D1E-4AA1-B691-E959FBB80B8E}"/>
                  </a:ext>
                </a:extLst>
              </p:cNvPr>
              <p:cNvSpPr txBox="1"/>
              <p:nvPr/>
            </p:nvSpPr>
            <p:spPr>
              <a:xfrm>
                <a:off x="325190" y="1565574"/>
                <a:ext cx="8493617" cy="1200329"/>
              </a:xfrm>
              <a:prstGeom prst="rect">
                <a:avLst/>
              </a:prstGeom>
              <a:noFill/>
            </p:spPr>
            <p:txBody>
              <a:bodyPr wrap="square">
                <a:spAutoFit/>
              </a:bodyPr>
              <a:lstStyle/>
              <a:p>
                <a:pPr algn="just"/>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可容性（</a:t>
                </a:r>
                <a:r>
                  <a:rPr lang="en-US" altLang="zh-CN" sz="1800" b="1" dirty="0">
                    <a:solidFill>
                      <a:srgbClr val="000000"/>
                    </a:solidFill>
                    <a:effectLst/>
                    <a:latin typeface="Times New Roman" panose="02020603050405020304" pitchFamily="18" charset="0"/>
                    <a:ea typeface="华文楷体" panose="02010600040101010101" pitchFamily="2" charset="-122"/>
                  </a:rPr>
                  <a:t>admissible</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对于任意</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，有</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，如果</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是目标</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点，则有</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。如表</a:t>
                </a:r>
                <a:r>
                  <a:rPr lang="en-US" altLang="zh-CN" sz="1800" dirty="0">
                    <a:solidFill>
                      <a:srgbClr val="000000"/>
                    </a:solidFill>
                    <a:effectLst/>
                    <a:latin typeface="Times New Roman" panose="02020603050405020304" pitchFamily="18" charset="0"/>
                    <a:ea typeface="华文楷体" panose="02010600040101010101" pitchFamily="2" charset="-122"/>
                  </a:rPr>
                  <a:t>3.3</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所示，</a:t>
                </a:r>
                <a14:m>
                  <m:oMath xmlns:m="http://schemas.openxmlformats.org/officeDocument/2006/math">
                    <m: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是从</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出发到达终止</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点所付出的</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（实际）</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最小代价。可以这样理解满足可容性的启发函数，启发函数不会过高估计（</a:t>
                </a:r>
                <a:r>
                  <a:rPr lang="en-US" altLang="zh-CN" sz="1800" dirty="0">
                    <a:solidFill>
                      <a:srgbClr val="000000"/>
                    </a:solidFill>
                    <a:effectLst/>
                    <a:latin typeface="Times New Roman" panose="02020603050405020304" pitchFamily="18" charset="0"/>
                    <a:ea typeface="华文楷体" panose="02010600040101010101" pitchFamily="2" charset="-122"/>
                  </a:rPr>
                  <a:t>over-estimate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）从</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a:t>
                </a:r>
                <a:r>
                  <a:rPr lang="en-US" altLang="zh-CN" sz="1800" dirty="0">
                    <a:solidFill>
                      <a:srgbClr val="000000"/>
                    </a:solidFill>
                    <a:effectLst/>
                    <a:latin typeface="Cambria Math" panose="02040503050406030204" pitchFamily="18" charset="0"/>
                    <a:ea typeface="华文楷体" panose="02010600040101010101" pitchFamily="2" charset="-122"/>
                    <a:cs typeface="Cambria Math" panose="02040503050406030204" pitchFamily="18" charset="0"/>
                  </a:rPr>
                  <a:t>𝑛</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到终止</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点所应该付出的代价（即估计代价小于等于实际代价）。</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 xmlns:a16="http://schemas.microsoft.com/office/drawing/2014/main" xmlns:a14="http://schemas.microsoft.com/office/drawing/2010/main" id="{D087FD6B-9D1E-4AA1-B691-E959FBB80B8E}"/>
                  </a:ext>
                </a:extLst>
              </p:cNvPr>
              <p:cNvSpPr txBox="1">
                <a:spLocks noRot="1" noChangeAspect="1" noMove="1" noResize="1" noEditPoints="1" noAdjustHandles="1" noChangeArrowheads="1" noChangeShapeType="1" noTextEdit="1"/>
              </p:cNvSpPr>
              <p:nvPr/>
            </p:nvSpPr>
            <p:spPr>
              <a:xfrm>
                <a:off x="325190" y="1565574"/>
                <a:ext cx="8493617" cy="1200329"/>
              </a:xfrm>
              <a:prstGeom prst="rect">
                <a:avLst/>
              </a:prstGeom>
              <a:blipFill rotWithShape="1">
                <a:blip r:embed="rId2"/>
                <a:stretch>
                  <a:fillRect l="-574" t="-3046" r="-3228" b="-7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9F1C20E-376C-48E7-8C7E-D0F964FC90A6}"/>
                  </a:ext>
                </a:extLst>
              </p:cNvPr>
              <p:cNvSpPr txBox="1"/>
              <p:nvPr/>
            </p:nvSpPr>
            <p:spPr>
              <a:xfrm>
                <a:off x="325190" y="2983486"/>
                <a:ext cx="8493617" cy="923330"/>
              </a:xfrm>
              <a:prstGeom prst="rect">
                <a:avLst/>
              </a:prstGeom>
              <a:noFill/>
            </p:spPr>
            <p:txBody>
              <a:bodyPr wrap="square">
                <a:spAutoFit/>
              </a:bodyPr>
              <a:lstStyle/>
              <a:p>
                <a:pPr algn="just"/>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一致性（</a:t>
                </a:r>
                <a:r>
                  <a:rPr lang="en-US" altLang="zh-CN" sz="1800" b="1" dirty="0">
                    <a:solidFill>
                      <a:srgbClr val="000000"/>
                    </a:solidFill>
                    <a:effectLst/>
                    <a:latin typeface="Times New Roman" panose="02020603050405020304" pitchFamily="18" charset="0"/>
                    <a:ea typeface="华文楷体" panose="02010600040101010101" pitchFamily="2" charset="-122"/>
                  </a:rPr>
                  <a:t>consistency</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启发函数的一致性指满足条件</a:t>
                </a:r>
                <a14:m>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sSup>
                          <m:sSupPr>
                            <m:ctrlP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p>
                          <m:sSupPr>
                            <m:ctrl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zh-CN" altLang="en-US" i="1" smtClean="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表示</m:t>
                    </m:r>
                    <m:r>
                      <a:rPr lang="zh-CN" altLang="en-US" b="0" i="1" smtClean="0">
                        <a:solidFill>
                          <a:srgbClr val="000000"/>
                        </a:solidFill>
                        <a:latin typeface="Cambria Math"/>
                        <a:ea typeface="华文楷体" panose="02010600040101010101" pitchFamily="2" charset="-122"/>
                        <a:cs typeface="Times New Roman" panose="02020603050405020304" pitchFamily="18" charset="0"/>
                      </a:rPr>
                      <m:t>结</m:t>
                    </m:r>
                  </m:oMath>
                </a14:m>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点</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通过动作</a:t>
                </a:r>
                <a14:m>
                  <m:oMath xmlns:m="http://schemas.openxmlformats.org/officeDocument/2006/math">
                    <m:r>
                      <m:rPr>
                        <m:sty m:val="p"/>
                      </m:rP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m:t>
                    </m:r>
                  </m:oMath>
                </a14:m>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到达其相应的后继结点</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r>
                      <a:rPr lang="en-US" altLang="zh-CN" b="0" i="1" smtClean="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的代价</a:t>
                </a:r>
                <a:r>
                  <a:rPr lang="en-US" altLang="zh-CN"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三角不等式原则</a:t>
                </a:r>
                <a:r>
                  <a:rPr lang="en-US" altLang="zh-CN"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xmlns="" xmlns:a14="http://schemas.microsoft.com/office/drawing/2010/main" id="{C9F1C20E-376C-48E7-8C7E-D0F964FC90A6}"/>
                  </a:ext>
                </a:extLst>
              </p:cNvPr>
              <p:cNvSpPr txBox="1">
                <a:spLocks noRot="1" noChangeAspect="1" noMove="1" noResize="1" noEditPoints="1" noAdjustHandles="1" noChangeArrowheads="1" noChangeShapeType="1" noTextEdit="1"/>
              </p:cNvSpPr>
              <p:nvPr/>
            </p:nvSpPr>
            <p:spPr>
              <a:xfrm>
                <a:off x="325190" y="2983486"/>
                <a:ext cx="8493617" cy="923330"/>
              </a:xfrm>
              <a:prstGeom prst="rect">
                <a:avLst/>
              </a:prstGeom>
              <a:blipFill rotWithShape="1">
                <a:blip r:embed="rId3"/>
                <a:stretch>
                  <a:fillRect l="-574" t="-3947" r="-574" b="-9868"/>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FF3DFB1D-47E6-4D41-BF0F-EF48BED8B57C}"/>
              </a:ext>
            </a:extLst>
          </p:cNvPr>
          <p:cNvSpPr txBox="1"/>
          <p:nvPr/>
        </p:nvSpPr>
        <p:spPr>
          <a:xfrm>
            <a:off x="325190" y="1079475"/>
            <a:ext cx="4572000" cy="400110"/>
          </a:xfrm>
          <a:prstGeom prst="rect">
            <a:avLst/>
          </a:prstGeom>
          <a:noFill/>
        </p:spPr>
        <p:txBody>
          <a:bodyPr wrap="square">
            <a:spAutoFit/>
          </a:bodyPr>
          <a:lstStyle/>
          <a:p>
            <a:r>
              <a:rPr lang="zh-CN" altLang="zh-CN" sz="2000" b="1" dirty="0">
                <a:effectLst/>
                <a:latin typeface="Times New Roman" panose="02020603050405020304" pitchFamily="18" charset="0"/>
                <a:ea typeface="华文楷体" panose="02010600040101010101" pitchFamily="2" charset="-122"/>
                <a:cs typeface="Times New Roman" panose="02020603050405020304" pitchFamily="18" charset="0"/>
              </a:rPr>
              <a:t>启发函数需要满足如下两种性质</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b="1" dirty="0"/>
          </a:p>
        </p:txBody>
      </p:sp>
      <p:pic>
        <p:nvPicPr>
          <p:cNvPr id="19" name="图片 18">
            <a:extLst>
              <a:ext uri="{FF2B5EF4-FFF2-40B4-BE49-F238E27FC236}">
                <a16:creationId xmlns:a16="http://schemas.microsoft.com/office/drawing/2014/main" id="{266F54A4-2154-422F-8CEB-C6F4DDE22137}"/>
              </a:ext>
            </a:extLst>
          </p:cNvPr>
          <p:cNvPicPr/>
          <p:nvPr/>
        </p:nvPicPr>
        <p:blipFill>
          <a:blip r:embed="rId4"/>
          <a:stretch>
            <a:fillRect/>
          </a:stretch>
        </p:blipFill>
        <p:spPr>
          <a:xfrm>
            <a:off x="2349749" y="3779949"/>
            <a:ext cx="4444502" cy="2684424"/>
          </a:xfrm>
          <a:prstGeom prst="rect">
            <a:avLst/>
          </a:prstGeom>
        </p:spPr>
      </p:pic>
    </p:spTree>
    <p:extLst>
      <p:ext uri="{BB962C8B-B14F-4D97-AF65-F5344CB8AC3E}">
        <p14:creationId xmlns:p14="http://schemas.microsoft.com/office/powerpoint/2010/main" val="426237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三、对抗搜索</a:t>
            </a:r>
          </a:p>
        </p:txBody>
      </p:sp>
      <p:sp>
        <p:nvSpPr>
          <p:cNvPr id="7" name="矩形 7">
            <a:extLst>
              <a:ext uri="{FF2B5EF4-FFF2-40B4-BE49-F238E27FC236}">
                <a16:creationId xmlns:a16="http://schemas.microsoft.com/office/drawing/2014/main"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71C3D45B-9E51-4DC4-8115-E74AD3048A92}"/>
              </a:ext>
            </a:extLst>
          </p:cNvPr>
          <p:cNvSpPr txBox="1"/>
          <p:nvPr/>
        </p:nvSpPr>
        <p:spPr>
          <a:xfrm>
            <a:off x="1036749" y="1220875"/>
            <a:ext cx="7321640" cy="461665"/>
          </a:xfrm>
          <a:prstGeom prst="rect">
            <a:avLst/>
          </a:prstGeom>
          <a:noFill/>
        </p:spPr>
        <p:txBody>
          <a:bodyPr wrap="square">
            <a:spAutoFit/>
          </a:bodyPr>
          <a:lstStyle/>
          <a:p>
            <a:pPr algn="ctr"/>
            <a:r>
              <a:rPr lang="zh-CN" altLang="zh-CN" sz="24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满足一致性条件的启发函数一定满足可容性条件</a:t>
            </a:r>
            <a:endParaRPr lang="zh-CN" altLang="en-US" sz="2400" b="1" dirty="0">
              <a:solidFill>
                <a:schemeClr val="tx2"/>
              </a:solidFill>
            </a:endParaRPr>
          </a:p>
        </p:txBody>
      </p:sp>
      <p:pic>
        <p:nvPicPr>
          <p:cNvPr id="8" name="图片 7">
            <a:extLst>
              <a:ext uri="{FF2B5EF4-FFF2-40B4-BE49-F238E27FC236}">
                <a16:creationId xmlns:a16="http://schemas.microsoft.com/office/drawing/2014/main" id="{2652FEFE-A52F-4091-B093-81B9DBB56621}"/>
              </a:ext>
            </a:extLst>
          </p:cNvPr>
          <p:cNvPicPr/>
          <p:nvPr/>
        </p:nvPicPr>
        <p:blipFill>
          <a:blip r:embed="rId2"/>
          <a:stretch>
            <a:fillRect/>
          </a:stretch>
        </p:blipFill>
        <p:spPr>
          <a:xfrm>
            <a:off x="782848" y="1945075"/>
            <a:ext cx="3267558" cy="3249191"/>
          </a:xfrm>
          <a:prstGeom prst="rect">
            <a:avLst/>
          </a:prstGeom>
        </p:spPr>
      </p:pic>
      <p:sp>
        <p:nvSpPr>
          <p:cNvPr id="11" name="文本框 10">
            <a:extLst>
              <a:ext uri="{FF2B5EF4-FFF2-40B4-BE49-F238E27FC236}">
                <a16:creationId xmlns:a16="http://schemas.microsoft.com/office/drawing/2014/main" id="{23A48DCE-65D5-4D77-AE18-00FD3DE1CCF6}"/>
              </a:ext>
            </a:extLst>
          </p:cNvPr>
          <p:cNvSpPr txBox="1"/>
          <p:nvPr/>
        </p:nvSpPr>
        <p:spPr>
          <a:xfrm>
            <a:off x="457199" y="5434935"/>
            <a:ext cx="4572000" cy="369332"/>
          </a:xfrm>
          <a:prstGeom prst="rect">
            <a:avLst/>
          </a:prstGeom>
          <a:noFill/>
        </p:spPr>
        <p:txBody>
          <a:bodyPr wrap="square">
            <a:spAutoFit/>
          </a:bodyPr>
          <a:lstStyle/>
          <a:p>
            <a:pPr algn="ct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3.6 </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从</a:t>
            </a:r>
            <a:r>
              <a:rPr lang="en-US" altLang="zh-CN" sz="1800" b="1" i="1" kern="100" dirty="0">
                <a:effectLst/>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1800" b="1" kern="100" baseline="-250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点到终止</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点的最短路径</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C7F0750B-B236-45EF-8EE6-DF7E805A8B33}"/>
              </a:ext>
            </a:extLst>
          </p:cNvPr>
          <p:cNvPicPr>
            <a:picLocks noChangeAspect="1"/>
          </p:cNvPicPr>
          <p:nvPr/>
        </p:nvPicPr>
        <p:blipFill>
          <a:blip r:embed="rId3"/>
          <a:stretch>
            <a:fillRect/>
          </a:stretch>
        </p:blipFill>
        <p:spPr>
          <a:xfrm>
            <a:off x="4417456" y="3918832"/>
            <a:ext cx="4571998" cy="1355862"/>
          </a:xfrm>
          <a:prstGeom prst="rect">
            <a:avLst/>
          </a:prstGeom>
        </p:spPr>
      </p:pic>
      <p:sp>
        <p:nvSpPr>
          <p:cNvPr id="15" name="文本框 14">
            <a:extLst>
              <a:ext uri="{FF2B5EF4-FFF2-40B4-BE49-F238E27FC236}">
                <a16:creationId xmlns:a16="http://schemas.microsoft.com/office/drawing/2014/main" id="{52D41678-C19D-4DD7-BFF4-F40334807B4B}"/>
              </a:ext>
            </a:extLst>
          </p:cNvPr>
          <p:cNvSpPr txBox="1"/>
          <p:nvPr/>
        </p:nvSpPr>
        <p:spPr>
          <a:xfrm>
            <a:off x="4417456" y="2369341"/>
            <a:ext cx="4617074" cy="1200329"/>
          </a:xfrm>
          <a:prstGeom prst="rect">
            <a:avLst/>
          </a:prstGeom>
          <a:noFill/>
        </p:spPr>
        <p:txBody>
          <a:bodyPr wrap="square">
            <a:spAutoFit/>
          </a:bodyPr>
          <a:lstStyle/>
          <a:p>
            <a:pPr algn="just"/>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如图</a:t>
            </a:r>
            <a:r>
              <a:rPr lang="en-US" altLang="zh-CN" sz="1800" dirty="0">
                <a:solidFill>
                  <a:srgbClr val="000000"/>
                </a:solidFill>
                <a:effectLst/>
                <a:latin typeface="Times New Roman" panose="02020603050405020304" pitchFamily="18" charset="0"/>
                <a:ea typeface="华文楷体" panose="02010600040101010101" pitchFamily="2" charset="-122"/>
              </a:rPr>
              <a:t>3.6</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中以</a:t>
            </a:r>
            <a:r>
              <a:rPr lang="en-US"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18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为根结点的子树，假设从该节点到达终止结点代价最小的路径为</a:t>
            </a:r>
            <a:r>
              <a:rPr lang="en-US"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18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n</a:t>
            </a:r>
            <a:r>
              <a:rPr lang="en-US" altLang="zh-CN" i="1" baseline="-250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r>
              <a:rPr lang="en-US" altLang="zh-CN"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h</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(K) = 0</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且启发函数满足一致性条件，故可以推导可容性条件如下：</a:t>
            </a:r>
            <a:endParaRPr lang="zh-CN" altLang="en-US" dirty="0"/>
          </a:p>
        </p:txBody>
      </p:sp>
    </p:spTree>
    <p:extLst>
      <p:ext uri="{BB962C8B-B14F-4D97-AF65-F5344CB8AC3E}">
        <p14:creationId xmlns:p14="http://schemas.microsoft.com/office/powerpoint/2010/main" val="2686950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算法的完备性</a:t>
            </a:r>
          </a:p>
          <a:p>
            <a:endParaRPr lang="zh-CN" altLang="en-US" sz="28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5A3B60BD-09A2-4D58-A668-4C19F06B3026}"/>
              </a:ext>
            </a:extLst>
          </p:cNvPr>
          <p:cNvSpPr txBox="1"/>
          <p:nvPr/>
        </p:nvSpPr>
        <p:spPr>
          <a:xfrm>
            <a:off x="611748" y="2435242"/>
            <a:ext cx="8068614" cy="2400657"/>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在一些常见的搜索问题中，状态数量是有限的，此时图搜索</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算法和排除环路的树搜索</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均是完备的，即一定能够找到一个解。在更普遍的情况下，如果所求解问题和启发函数满足以下条件，则</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算法是完备的：</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搜索树中分支数量是有限的，即每个节点的后继</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点数量是有限的。</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buFont typeface="Wingdings" panose="05000000000000000000" pitchFamily="2" charset="2"/>
              <a:buChar char=""/>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单步代价的下界是一个正数。</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buFont typeface="Wingdings" panose="05000000000000000000" pitchFamily="2" charset="2"/>
              <a:buChar char=""/>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启发函数有下界。</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868DA7C4-D43E-4745-B8CF-447FA8B0F7E8}"/>
              </a:ext>
            </a:extLst>
          </p:cNvPr>
          <p:cNvSpPr txBox="1"/>
          <p:nvPr/>
        </p:nvSpPr>
        <p:spPr>
          <a:xfrm>
            <a:off x="859666" y="1100454"/>
            <a:ext cx="7572778" cy="707886"/>
          </a:xfrm>
          <a:prstGeom prst="rect">
            <a:avLst/>
          </a:prstGeom>
          <a:noFill/>
        </p:spPr>
        <p:txBody>
          <a:bodyPr wrap="square">
            <a:spAutoFit/>
          </a:bodyPr>
          <a:lstStyle/>
          <a:p>
            <a:pPr algn="ctr"/>
            <a:r>
              <a:rPr lang="zh-CN" altLang="en-US" sz="2000" b="1" kern="100"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完备性：如果在起始点和目标点间有路径解存在，那么一定可以得到解，如果得不到解那么一定说明没有解存在</a:t>
            </a:r>
          </a:p>
        </p:txBody>
      </p:sp>
    </p:spTree>
    <p:extLst>
      <p:ext uri="{BB962C8B-B14F-4D97-AF65-F5344CB8AC3E}">
        <p14:creationId xmlns:p14="http://schemas.microsoft.com/office/powerpoint/2010/main" val="104477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算法的最优性</a:t>
            </a:r>
          </a:p>
          <a:p>
            <a:endParaRPr lang="zh-CN" altLang="en-US" sz="2800"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2F3A531-97FE-4559-AAC2-EFD32DEFD7C7}"/>
              </a:ext>
            </a:extLst>
          </p:cNvPr>
          <p:cNvSpPr txBox="1"/>
          <p:nvPr/>
        </p:nvSpPr>
        <p:spPr>
          <a:xfrm>
            <a:off x="2286000" y="1138576"/>
            <a:ext cx="4572000" cy="461665"/>
          </a:xfrm>
          <a:prstGeom prst="rect">
            <a:avLst/>
          </a:prstGeom>
          <a:noFill/>
        </p:spPr>
        <p:txBody>
          <a:bodyPr wrap="square">
            <a:spAutoFit/>
          </a:bodyPr>
          <a:lstStyle/>
          <a:p>
            <a:pPr algn="ctr"/>
            <a:r>
              <a:rPr lang="zh-CN" altLang="en-US" sz="2400" b="1" dirty="0">
                <a:solidFill>
                  <a:srgbClr val="C00000"/>
                </a:solidFill>
                <a:effectLst/>
                <a:latin typeface="Times New Roman" panose="02020603050405020304" pitchFamily="18" charset="0"/>
                <a:ea typeface="华文楷体" panose="02010600040101010101" pitchFamily="2" charset="-122"/>
              </a:rPr>
              <a:t>树搜索</a:t>
            </a:r>
            <a:r>
              <a:rPr lang="en-US" altLang="zh-CN" sz="2400" b="1" dirty="0">
                <a:solidFill>
                  <a:srgbClr val="C00000"/>
                </a:solidFill>
                <a:effectLst/>
                <a:latin typeface="Times New Roman" panose="02020603050405020304" pitchFamily="18" charset="0"/>
                <a:ea typeface="华文楷体" panose="02010600040101010101" pitchFamily="2" charset="-122"/>
              </a:rPr>
              <a:t>A*</a:t>
            </a:r>
            <a:r>
              <a:rPr lang="zh-CN" altLang="zh-CN" sz="2400" b="1"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算法</a:t>
            </a:r>
            <a:r>
              <a:rPr lang="zh-CN" altLang="en-US" sz="2400" b="1"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最优性</a:t>
            </a:r>
            <a:endParaRPr lang="zh-CN" altLang="en-US" sz="2400" b="1" dirty="0">
              <a:solidFill>
                <a:srgbClr val="C00000"/>
              </a:solidFill>
            </a:endParaRPr>
          </a:p>
        </p:txBody>
      </p:sp>
      <p:sp>
        <p:nvSpPr>
          <p:cNvPr id="14" name="文本框 13">
            <a:extLst>
              <a:ext uri="{FF2B5EF4-FFF2-40B4-BE49-F238E27FC236}">
                <a16:creationId xmlns:a16="http://schemas.microsoft.com/office/drawing/2014/main" id="{29A6A9F4-ED58-4EDA-8DB2-0029933063FC}"/>
              </a:ext>
            </a:extLst>
          </p:cNvPr>
          <p:cNvSpPr txBox="1"/>
          <p:nvPr/>
        </p:nvSpPr>
        <p:spPr>
          <a:xfrm>
            <a:off x="537693" y="1812861"/>
            <a:ext cx="8068614" cy="584775"/>
          </a:xfrm>
          <a:prstGeom prst="rect">
            <a:avLst/>
          </a:prstGeom>
          <a:noFill/>
        </p:spPr>
        <p:txBody>
          <a:bodyPr wrap="square">
            <a:spAutoFit/>
          </a:bodyPr>
          <a:lstStyle/>
          <a:p>
            <a:pPr algn="just"/>
            <a:r>
              <a:rPr lang="zh-CN" altLang="en-US" sz="1800"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如果启发函数是可容的，那么树搜索的</a:t>
            </a:r>
            <a:r>
              <a:rPr lang="en-US" altLang="zh-CN" sz="1800"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算法满足最优性</a:t>
            </a:r>
          </a:p>
          <a:p>
            <a:pPr algn="just"/>
            <a:endParaRPr lang="zh-CN" altLang="zh-CN" sz="14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C69C19C-2F0C-45E8-9717-4A47FB8E1EBD}"/>
                  </a:ext>
                </a:extLst>
              </p:cNvPr>
              <p:cNvSpPr txBox="1"/>
              <p:nvPr/>
            </p:nvSpPr>
            <p:spPr>
              <a:xfrm>
                <a:off x="220337" y="2398973"/>
                <a:ext cx="8494005" cy="3206134"/>
              </a:xfrm>
              <a:prstGeom prst="rect">
                <a:avLst/>
              </a:prstGeom>
              <a:noFill/>
            </p:spPr>
            <p:txBody>
              <a:bodyPr wrap="square">
                <a:spAutoFit/>
              </a:bodyPr>
              <a:lstStyle/>
              <a:p>
                <a:pPr algn="just"/>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证明：</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启发函数满足可容性时，假设树搜索的</a:t>
                </a:r>
                <a:r>
                  <a:rPr lang="en-US" altLang="zh-CN" sz="1800" dirty="0">
                    <a:solidFill>
                      <a:srgbClr val="000000"/>
                    </a:solidFill>
                    <a:effectLst/>
                    <a:latin typeface="Times New Roman" panose="02020603050405020304" pitchFamily="18" charset="0"/>
                    <a:ea typeface="华文楷体" panose="02010600040101010101" pitchFamily="2" charset="-122"/>
                  </a:rPr>
                  <a:t>A*</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算法找到的第一个终止</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点为</a:t>
                </a:r>
                <a:r>
                  <a:rPr lang="en-US"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对于此时边缘集合中任意</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a:t>
                </a:r>
                <a14:m>
                  <m:oMath xmlns:m="http://schemas.openxmlformats.org/officeDocument/2006/math">
                    <m:sSup>
                      <m:sSupPr>
                        <m:ctrlPr>
                          <a:rPr lang="en-US" altLang="zh-CN" i="1" smtClean="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0" i="1" smtClean="0">
                            <a:solidFill>
                              <a:srgbClr val="000000"/>
                            </a:solidFill>
                            <a:latin typeface="Cambria Math"/>
                            <a:ea typeface="华文楷体" panose="02010600040101010101" pitchFamily="2" charset="-122"/>
                            <a:cs typeface="Times New Roman" panose="02020603050405020304" pitchFamily="18" charset="0"/>
                          </a:rPr>
                          <m:t>𝑛</m:t>
                        </m:r>
                      </m:e>
                      <m:sup>
                        <m:r>
                          <a:rPr lang="en-US" altLang="zh-CN" b="0" i="1" smtClean="0">
                            <a:solidFill>
                              <a:srgbClr val="000000"/>
                            </a:solidFill>
                            <a:latin typeface="Cambria Math"/>
                            <a:ea typeface="华文楷体" panose="02010600040101010101" pitchFamily="2" charset="-122"/>
                            <a:cs typeface="Times New Roman" panose="02020603050405020304" pitchFamily="18" charset="0"/>
                          </a:rPr>
                          <m:t>′</m:t>
                        </m:r>
                      </m:sup>
                    </m:sSup>
                    <m:r>
                      <a:rPr lang="en-US" altLang="zh-CN" i="1">
                        <a:solidFill>
                          <a:srgbClr val="000000"/>
                        </a:solidFill>
                        <a:latin typeface="Cambria Math"/>
                        <a:ea typeface="华文楷体" panose="02010600040101010101" pitchFamily="2" charset="-122"/>
                        <a:cs typeface="Times New Roman" panose="02020603050405020304" pitchFamily="18" charset="0"/>
                      </a:rPr>
                      <m:t> </m:t>
                    </m:r>
                  </m:oMath>
                </a14:m>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根据算法每次扩展时的策略，即选择评价函数取值最小的边缘节点，有</a:t>
                </a:r>
                <a14:m>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zh-CN" altLang="en-US"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算法对评价函数定义为</a:t>
                </a:r>
                <a14:m>
                  <m:oMath xmlns:m="http://schemas.openxmlformats.org/officeDocument/2006/math">
                    <m:r>
                      <a:rPr lang="en-US" altLang="zh-CN" i="1">
                        <a:latin typeface="Cambria Math"/>
                      </a:rPr>
                      <m:t>𝑓</m:t>
                    </m:r>
                    <m:d>
                      <m:dPr>
                        <m:ctrlPr>
                          <a:rPr lang="zh-CN" altLang="zh-CN" i="1">
                            <a:latin typeface="Cambria Math" panose="02040503050406030204" pitchFamily="18" charset="0"/>
                          </a:rPr>
                        </m:ctrlPr>
                      </m:dPr>
                      <m:e>
                        <m:r>
                          <a:rPr lang="en-US" altLang="zh-CN" i="1">
                            <a:latin typeface="Cambria Math"/>
                          </a:rPr>
                          <m:t>𝑛</m:t>
                        </m:r>
                      </m:e>
                    </m:d>
                    <m:r>
                      <a:rPr lang="en-US" altLang="zh-CN" i="1">
                        <a:latin typeface="Cambria Math"/>
                      </a:rPr>
                      <m:t>=</m:t>
                    </m:r>
                    <m:r>
                      <a:rPr lang="en-US" altLang="zh-CN" i="1">
                        <a:latin typeface="Cambria Math"/>
                      </a:rPr>
                      <m:t>𝑔</m:t>
                    </m:r>
                    <m:d>
                      <m:dPr>
                        <m:ctrlPr>
                          <a:rPr lang="zh-CN" altLang="zh-CN" i="1">
                            <a:latin typeface="Cambria Math" panose="02040503050406030204" pitchFamily="18" charset="0"/>
                          </a:rPr>
                        </m:ctrlPr>
                      </m:dPr>
                      <m:e>
                        <m:r>
                          <a:rPr lang="en-US" altLang="zh-CN" i="1">
                            <a:latin typeface="Cambria Math"/>
                          </a:rPr>
                          <m:t>𝑛</m:t>
                        </m:r>
                      </m:e>
                    </m:d>
                    <m:r>
                      <a:rPr lang="en-US" altLang="zh-CN" i="1">
                        <a:latin typeface="Cambria Math"/>
                      </a:rPr>
                      <m:t>+</m:t>
                    </m:r>
                    <m:r>
                      <a:rPr lang="en-US" altLang="zh-CN" i="1">
                        <a:latin typeface="Cambria Math"/>
                      </a:rPr>
                      <m:t>h</m:t>
                    </m:r>
                    <m:r>
                      <a:rPr lang="en-US" altLang="zh-CN" i="1">
                        <a:latin typeface="Cambria Math"/>
                      </a:rPr>
                      <m:t>(</m:t>
                    </m:r>
                    <m:r>
                      <a:rPr lang="en-US" altLang="zh-CN" i="1">
                        <a:latin typeface="Cambria Math"/>
                      </a:rPr>
                      <m:t>𝑛</m:t>
                    </m:r>
                    <m:r>
                      <a:rPr lang="en-US" altLang="zh-CN" i="1">
                        <a:latin typeface="Cambria Math"/>
                      </a:rPr>
                      <m:t>)</m:t>
                    </m:r>
                  </m:oMath>
                </a14:m>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，且</a:t>
                </a:r>
                <a14:m>
                  <m:oMath xmlns:m="http://schemas.openxmlformats.org/officeDocument/2006/math">
                    <m:r>
                      <a:rPr lang="en-US" altLang="zh-CN" i="1">
                        <a:latin typeface="Cambria Math"/>
                      </a:rPr>
                      <m:t>h</m:t>
                    </m:r>
                    <m:d>
                      <m:dPr>
                        <m:ctrlPr>
                          <a:rPr lang="zh-CN" altLang="zh-CN" i="1">
                            <a:latin typeface="Cambria Math" panose="02040503050406030204" pitchFamily="18" charset="0"/>
                          </a:rPr>
                        </m:ctrlPr>
                      </m:dPr>
                      <m:e>
                        <m:r>
                          <a:rPr lang="en-US" altLang="zh-CN" i="1">
                            <a:latin typeface="Cambria Math"/>
                          </a:rPr>
                          <m:t>𝑛</m:t>
                        </m:r>
                      </m:e>
                    </m:d>
                    <m:r>
                      <a:rPr lang="en-US" altLang="zh-CN" i="1">
                        <a:latin typeface="Cambria Math"/>
                      </a:rPr>
                      <m:t>=0</m:t>
                    </m:r>
                  </m:oMath>
                </a14:m>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，有</a:t>
                </a:r>
                <a14:m>
                  <m:oMath xmlns:m="http://schemas.openxmlformats.org/officeDocument/2006/math">
                    <m:r>
                      <a:rPr lang="en-US" altLang="zh-CN" i="1">
                        <a:latin typeface="Cambria Math" panose="02040503050406030204" pitchFamily="18" charset="0"/>
                      </a:rPr>
                      <m:t>𝑓</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𝑔</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𝑔</m:t>
                    </m:r>
                    <m:d>
                      <m:dPr>
                        <m:ctrlPr>
                          <a:rPr lang="zh-CN" altLang="zh-CN" i="1">
                            <a:latin typeface="Cambria Math" panose="02040503050406030204" pitchFamily="18" charset="0"/>
                          </a:rPr>
                        </m:ctrlPr>
                      </m:dPr>
                      <m:e>
                        <m:r>
                          <a:rPr lang="en-US" altLang="zh-CN" i="1">
                            <a:latin typeface="Cambria Math" panose="02040503050406030204" pitchFamily="18" charset="0"/>
                          </a:rPr>
                          <m:t>𝑛</m:t>
                        </m:r>
                      </m:e>
                    </m:d>
                  </m:oMath>
                </a14:m>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a:solidFill>
                          <a:srgbClr val="000000"/>
                        </a:solidFill>
                        <a:latin typeface="Cambria Math"/>
                        <a:ea typeface="华文楷体" panose="02010600040101010101" pitchFamily="2" charset="-122"/>
                        <a:cs typeface="Times New Roman" panose="02020603050405020304" pitchFamily="18" charset="0"/>
                      </a:rPr>
                      <m:t>𝑓</m:t>
                    </m:r>
                    <m:d>
                      <m:dPr>
                        <m:ctrlPr>
                          <a:rPr lang="zh-CN"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a:solidFill>
                              <a:srgbClr val="000000"/>
                            </a:solidFill>
                            <a:latin typeface="Cambria Math"/>
                            <a:ea typeface="华文楷体" panose="02010600040101010101" pitchFamily="2" charset="-122"/>
                            <a:cs typeface="Times New Roman" panose="02020603050405020304" pitchFamily="18" charset="0"/>
                          </a:rPr>
                          <m:t>𝑛</m:t>
                        </m:r>
                        <m:r>
                          <a:rPr lang="en-US" altLang="zh-CN">
                            <a:solidFill>
                              <a:srgbClr val="000000"/>
                            </a:solidFill>
                            <a:latin typeface="Cambria Math"/>
                            <a:ea typeface="华文楷体" panose="02010600040101010101" pitchFamily="2" charset="-122"/>
                            <a:cs typeface="Times New Roman" panose="02020603050405020304" pitchFamily="18" charset="0"/>
                          </a:rPr>
                          <m:t>′</m:t>
                        </m:r>
                      </m:e>
                    </m:d>
                    <m:r>
                      <a:rPr lang="en-US" altLang="zh-CN">
                        <a:solidFill>
                          <a:srgbClr val="000000"/>
                        </a:solidFill>
                        <a:latin typeface="Cambria Math"/>
                        <a:ea typeface="华文楷体" panose="02010600040101010101" pitchFamily="2" charset="-122"/>
                        <a:cs typeface="Times New Roman" panose="02020603050405020304" pitchFamily="18" charset="0"/>
                      </a:rPr>
                      <m:t>=</m:t>
                    </m:r>
                    <m:r>
                      <a:rPr lang="en-US" altLang="zh-CN">
                        <a:solidFill>
                          <a:srgbClr val="000000"/>
                        </a:solidFill>
                        <a:latin typeface="Cambria Math"/>
                        <a:ea typeface="华文楷体" panose="02010600040101010101" pitchFamily="2" charset="-122"/>
                        <a:cs typeface="Times New Roman" panose="02020603050405020304" pitchFamily="18" charset="0"/>
                      </a:rPr>
                      <m:t>𝑔</m:t>
                    </m:r>
                    <m:d>
                      <m:dPr>
                        <m:ctrlPr>
                          <a:rPr lang="zh-CN"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a:solidFill>
                              <a:srgbClr val="000000"/>
                            </a:solidFill>
                            <a:latin typeface="Cambria Math"/>
                            <a:ea typeface="华文楷体" panose="02010600040101010101" pitchFamily="2" charset="-122"/>
                            <a:cs typeface="Times New Roman" panose="02020603050405020304" pitchFamily="18" charset="0"/>
                          </a:rPr>
                          <m:t>𝑛</m:t>
                        </m:r>
                        <m:r>
                          <a:rPr lang="en-US" altLang="zh-CN">
                            <a:solidFill>
                              <a:srgbClr val="000000"/>
                            </a:solidFill>
                            <a:latin typeface="Cambria Math"/>
                            <a:ea typeface="华文楷体" panose="02010600040101010101" pitchFamily="2" charset="-122"/>
                            <a:cs typeface="Times New Roman" panose="02020603050405020304" pitchFamily="18" charset="0"/>
                          </a:rPr>
                          <m:t>′</m:t>
                        </m:r>
                      </m:e>
                    </m:d>
                    <m:r>
                      <a:rPr lang="en-US" altLang="zh-CN">
                        <a:solidFill>
                          <a:srgbClr val="000000"/>
                        </a:solidFill>
                        <a:latin typeface="Cambria Math"/>
                        <a:ea typeface="华文楷体" panose="02010600040101010101" pitchFamily="2" charset="-122"/>
                        <a:cs typeface="Times New Roman" panose="02020603050405020304" pitchFamily="18" charset="0"/>
                      </a:rPr>
                      <m:t>+</m:t>
                    </m:r>
                    <m:r>
                      <a:rPr lang="en-US" altLang="zh-CN">
                        <a:solidFill>
                          <a:srgbClr val="000000"/>
                        </a:solidFill>
                        <a:latin typeface="Cambria Math"/>
                        <a:ea typeface="华文楷体" panose="02010600040101010101" pitchFamily="2" charset="-122"/>
                        <a:cs typeface="Times New Roman" panose="02020603050405020304" pitchFamily="18" charset="0"/>
                      </a:rPr>
                      <m:t>h</m:t>
                    </m:r>
                    <m:r>
                      <a:rPr lang="en-US" altLang="zh-CN">
                        <a:solidFill>
                          <a:srgbClr val="000000"/>
                        </a:solidFill>
                        <a:latin typeface="Cambria Math"/>
                        <a:ea typeface="华文楷体" panose="02010600040101010101" pitchFamily="2" charset="-122"/>
                        <a:cs typeface="Times New Roman" panose="02020603050405020304" pitchFamily="18" charset="0"/>
                      </a:rPr>
                      <m:t>(</m:t>
                    </m:r>
                    <m:r>
                      <a:rPr lang="en-US" altLang="zh-CN">
                        <a:solidFill>
                          <a:srgbClr val="000000"/>
                        </a:solidFill>
                        <a:latin typeface="Cambria Math"/>
                        <a:ea typeface="华文楷体" panose="02010600040101010101" pitchFamily="2" charset="-122"/>
                        <a:cs typeface="Times New Roman" panose="02020603050405020304" pitchFamily="18" charset="0"/>
                      </a:rPr>
                      <m:t>𝑛</m:t>
                    </m:r>
                    <m:r>
                      <a:rPr lang="en-US" altLang="zh-CN">
                        <a:solidFill>
                          <a:srgbClr val="000000"/>
                        </a:solidFill>
                        <a:latin typeface="Cambria Math"/>
                        <a:ea typeface="华文楷体" panose="02010600040101010101" pitchFamily="2" charset="-122"/>
                        <a:cs typeface="Times New Roman" panose="02020603050405020304" pitchFamily="18" charset="0"/>
                      </a:rPr>
                      <m:t>′)</m:t>
                    </m:r>
                    <m:r>
                      <m:rPr>
                        <m:nor/>
                      </m:rPr>
                      <a:rPr lang="zh-CN" altLang="en-US">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m:t>，综合可得</m:t>
                    </m:r>
                    <m:r>
                      <a:rPr lang="en-US" altLang="zh-CN" i="1">
                        <a:latin typeface="Cambria Math"/>
                      </a:rPr>
                      <m:t>𝑔</m:t>
                    </m:r>
                    <m:d>
                      <m:dPr>
                        <m:ctrlPr>
                          <a:rPr lang="zh-CN" altLang="zh-CN" i="1">
                            <a:latin typeface="Cambria Math" panose="02040503050406030204" pitchFamily="18" charset="0"/>
                          </a:rPr>
                        </m:ctrlPr>
                      </m:dPr>
                      <m:e>
                        <m:r>
                          <a:rPr lang="en-US" altLang="zh-CN" i="1">
                            <a:latin typeface="Cambria Math"/>
                          </a:rPr>
                          <m:t>𝑛</m:t>
                        </m:r>
                      </m:e>
                    </m:d>
                    <m:r>
                      <a:rPr lang="en-US" altLang="zh-CN" i="1">
                        <a:latin typeface="Cambria Math"/>
                      </a:rPr>
                      <m:t>≤</m:t>
                    </m:r>
                  </m:oMath>
                </a14:m>
                <a:r>
                  <a:rPr lang="en-US" altLang="zh-CN" dirty="0">
                    <a:solidFill>
                      <a:srgbClr val="000000"/>
                    </a:solidFill>
                    <a:ea typeface="华文楷体" panose="02010600040101010101" pitchFamily="2" charset="-122"/>
                    <a:cs typeface="Times New Roman" panose="02020603050405020304" pitchFamily="18" charset="0"/>
                  </a:rPr>
                  <a:t> </a:t>
                </a:r>
                <a14:m>
                  <m:oMath xmlns:m="http://schemas.openxmlformats.org/officeDocument/2006/math">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h</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solidFill>
                      <a:srgbClr val="000000"/>
                    </a:solidFill>
                    <a:ea typeface="华文楷体" panose="02010600040101010101" pitchFamily="2" charset="-122"/>
                    <a:cs typeface="Times New Roman" panose="02020603050405020304" pitchFamily="18" charset="0"/>
                  </a:rPr>
                  <a:t> </a:t>
                </a:r>
                <a14:m>
                  <m:oMath xmlns:m="http://schemas.openxmlformats.org/officeDocument/2006/math">
                    <m:r>
                      <a:rPr lang="en-US" altLang="zh-CN" i="1">
                        <a:latin typeface="Cambria Math"/>
                      </a:rPr>
                      <m:t>𝑔</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𝑛</m:t>
                            </m:r>
                          </m:e>
                          <m:sup>
                            <m:r>
                              <a:rPr lang="en-US" altLang="zh-CN" i="1">
                                <a:latin typeface="Cambria Math"/>
                              </a:rPr>
                              <m:t>′</m:t>
                            </m:r>
                          </m:sup>
                        </m:sSup>
                      </m:e>
                    </m:d>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h</m:t>
                        </m:r>
                      </m:e>
                      <m:sup>
                        <m:r>
                          <a:rPr lang="en-US" altLang="zh-CN" i="1">
                            <a:latin typeface="Cambria Math"/>
                          </a:rPr>
                          <m:t>∗</m:t>
                        </m:r>
                      </m:sup>
                    </m:sSup>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𝑛</m:t>
                        </m:r>
                      </m:e>
                      <m:sup>
                        <m:r>
                          <a:rPr lang="en-US" altLang="zh-CN" i="1">
                            <a:latin typeface="Cambria Math"/>
                          </a:rPr>
                          <m:t>′</m:t>
                        </m:r>
                      </m:sup>
                    </m:sSup>
                    <m:r>
                      <a:rPr lang="en-US" altLang="zh-CN" i="1">
                        <a:latin typeface="Cambria Math"/>
                      </a:rPr>
                      <m:t>)</m:t>
                    </m:r>
                    <m:r>
                      <a:rPr lang="zh-CN" altLang="en-US" i="1">
                        <a:latin typeface="Cambria Math" panose="02040503050406030204" pitchFamily="18" charset="0"/>
                      </a:rPr>
                      <m:t>。</m:t>
                    </m:r>
                  </m:oMath>
                </a14:m>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dirty="0">
                    <a:solidFill>
                      <a:schemeClr val="tx2"/>
                    </a:solidFill>
                  </a:rPr>
                  <a:t>此时扩展其他任何一个边缘</a:t>
                </a:r>
                <a:r>
                  <a:rPr lang="zh-CN" altLang="en-US" dirty="0">
                    <a:solidFill>
                      <a:schemeClr val="tx2"/>
                    </a:solidFill>
                  </a:rPr>
                  <a:t>结</a:t>
                </a:r>
                <a:r>
                  <a:rPr lang="zh-CN" altLang="zh-CN" dirty="0">
                    <a:solidFill>
                      <a:schemeClr val="tx2"/>
                    </a:solidFill>
                  </a:rPr>
                  <a:t>点都不可能找到比</a:t>
                </a:r>
                <a:r>
                  <a:rPr lang="zh-CN" altLang="en-US" dirty="0">
                    <a:solidFill>
                      <a:schemeClr val="tx2"/>
                    </a:solidFill>
                  </a:rPr>
                  <a:t>结</a:t>
                </a:r>
                <a:r>
                  <a:rPr lang="zh-CN" altLang="zh-CN" dirty="0">
                    <a:solidFill>
                      <a:schemeClr val="tx2"/>
                    </a:solidFill>
                  </a:rPr>
                  <a:t>点</a:t>
                </a:r>
                <a14:m>
                  <m:oMath xmlns:m="http://schemas.openxmlformats.org/officeDocument/2006/math">
                    <m:r>
                      <a:rPr lang="en-US" altLang="zh-CN" i="1">
                        <a:solidFill>
                          <a:schemeClr val="tx2"/>
                        </a:solidFill>
                        <a:latin typeface="Cambria Math"/>
                      </a:rPr>
                      <m:t>𝑛</m:t>
                    </m:r>
                  </m:oMath>
                </a14:m>
                <a:r>
                  <a:rPr lang="zh-CN" altLang="zh-CN" dirty="0">
                    <a:solidFill>
                      <a:schemeClr val="tx2"/>
                    </a:solidFill>
                  </a:rPr>
                  <a:t>所对应路径代价更小的路径，因此</a:t>
                </a:r>
                <a:r>
                  <a:rPr lang="zh-CN" altLang="en-US" dirty="0">
                    <a:solidFill>
                      <a:schemeClr val="tx2"/>
                    </a:solidFill>
                  </a:rPr>
                  <a:t>结</a:t>
                </a:r>
                <a:r>
                  <a:rPr lang="zh-CN" altLang="zh-CN" dirty="0">
                    <a:solidFill>
                      <a:schemeClr val="tx2"/>
                    </a:solidFill>
                  </a:rPr>
                  <a:t>点</a:t>
                </a:r>
                <a14:m>
                  <m:oMath xmlns:m="http://schemas.openxmlformats.org/officeDocument/2006/math">
                    <m:r>
                      <a:rPr lang="en-US" altLang="zh-CN" i="1">
                        <a:solidFill>
                          <a:schemeClr val="tx2"/>
                        </a:solidFill>
                        <a:latin typeface="Cambria Math"/>
                      </a:rPr>
                      <m:t>𝑛</m:t>
                    </m:r>
                  </m:oMath>
                </a14:m>
                <a:r>
                  <a:rPr lang="zh-CN" altLang="zh-CN" dirty="0">
                    <a:solidFill>
                      <a:schemeClr val="tx2"/>
                    </a:solidFill>
                  </a:rPr>
                  <a:t>对应的是一条最短路径，即算法满足最优性。</a:t>
                </a:r>
              </a:p>
              <a:p>
                <a:pPr algn="just"/>
                <a:endParaRPr lang="zh-CN" altLang="en-US"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xmlns="" xmlns:a14="http://schemas.microsoft.com/office/drawing/2010/main" id="{6C69C19C-2F0C-45E8-9717-4A47FB8E1EBD}"/>
                  </a:ext>
                </a:extLst>
              </p:cNvPr>
              <p:cNvSpPr txBox="1">
                <a:spLocks noRot="1" noChangeAspect="1" noMove="1" noResize="1" noEditPoints="1" noAdjustHandles="1" noChangeArrowheads="1" noChangeShapeType="1" noTextEdit="1"/>
              </p:cNvSpPr>
              <p:nvPr/>
            </p:nvSpPr>
            <p:spPr>
              <a:xfrm>
                <a:off x="220337" y="2398973"/>
                <a:ext cx="8494005" cy="3206134"/>
              </a:xfrm>
              <a:prstGeom prst="rect">
                <a:avLst/>
              </a:prstGeom>
              <a:blipFill rotWithShape="1">
                <a:blip r:embed="rId2"/>
                <a:stretch>
                  <a:fillRect l="-574" t="-1143" r="-32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7383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CE9ACA2D-352C-4A07-A815-C063808D26F2}"/>
              </a:ext>
            </a:extLst>
          </p:cNvPr>
          <p:cNvSpPr txBox="1"/>
          <p:nvPr/>
        </p:nvSpPr>
        <p:spPr>
          <a:xfrm>
            <a:off x="611748" y="1801384"/>
            <a:ext cx="8068614" cy="646331"/>
          </a:xfrm>
          <a:prstGeom prst="rect">
            <a:avLst/>
          </a:prstGeom>
          <a:noFill/>
        </p:spPr>
        <p:txBody>
          <a:bodyPr wrap="square">
            <a:spAutoFit/>
          </a:bodyPr>
          <a:lstStyle/>
          <a:p>
            <a:pPr algn="just"/>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算法采用的是图搜索策略，那么即使启发函数满足可容性条件，也不能保证算法最优性。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820C6CE-97BD-4A74-861A-460A0B34C255}"/>
              </a:ext>
            </a:extLst>
          </p:cNvPr>
          <p:cNvSpPr txBox="1"/>
          <p:nvPr/>
        </p:nvSpPr>
        <p:spPr>
          <a:xfrm>
            <a:off x="631065" y="2615522"/>
            <a:ext cx="7881870" cy="1200329"/>
          </a:xfrm>
          <a:prstGeom prst="rect">
            <a:avLst/>
          </a:prstGeom>
          <a:noFill/>
        </p:spPr>
        <p:txBody>
          <a:bodyPr wrap="square">
            <a:spAutoFit/>
          </a:bodyPr>
          <a:lstStyle/>
          <a:p>
            <a:pPr algn="just"/>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例子：</a:t>
            </a: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如果有多个结点对应同一个状态（即存在多条到达同一个城市的路径），图搜索算法只会扩展其中的一个结点，而剪枝其余的结点，然而最短路径有可能经过其中某些被剪枝结点，导致算法无法找到这些最短路径。</a:t>
            </a:r>
          </a:p>
        </p:txBody>
      </p:sp>
      <p:sp>
        <p:nvSpPr>
          <p:cNvPr id="17" name="文本框 16">
            <a:extLst>
              <a:ext uri="{FF2B5EF4-FFF2-40B4-BE49-F238E27FC236}">
                <a16:creationId xmlns:a16="http://schemas.microsoft.com/office/drawing/2014/main" id="{80D47B35-2CAA-4AB8-9F7E-0CEC29B72CDA}"/>
              </a:ext>
            </a:extLst>
          </p:cNvPr>
          <p:cNvSpPr txBox="1"/>
          <p:nvPr/>
        </p:nvSpPr>
        <p:spPr>
          <a:xfrm>
            <a:off x="631065" y="5545374"/>
            <a:ext cx="7881870" cy="646331"/>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此时启发函数仍然满足可容性，但图搜索的</a:t>
            </a:r>
            <a:r>
              <a:rPr lang="en-US" altLang="zh-CN" sz="1800" dirty="0">
                <a:solidFill>
                  <a:srgbClr val="000000"/>
                </a:solidFill>
                <a:effectLst/>
                <a:latin typeface="Times New Roman" panose="02020603050405020304" pitchFamily="18" charset="0"/>
                <a:ea typeface="华文楷体" panose="02010600040101010101" pitchFamily="2" charset="-122"/>
              </a:rPr>
              <a:t>A*</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算法会优先扩展</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F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，而放弃最短路径经过的节点</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E </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953471615"/>
                  </p:ext>
                </p:extLst>
              </p:nvPr>
            </p:nvGraphicFramePr>
            <p:xfrm>
              <a:off x="716092" y="4379469"/>
              <a:ext cx="6874533" cy="1062864"/>
            </p:xfrm>
            <a:graphic>
              <a:graphicData uri="http://schemas.openxmlformats.org/drawingml/2006/table">
                <a:tbl>
                  <a:tblPr firstRow="1" firstCol="1" bandRow="1">
                    <a:tableStyleId>{5C22544A-7EE6-4342-B048-85BDC9FD1C3A}</a:tableStyleId>
                  </a:tblPr>
                  <a:tblGrid>
                    <a:gridCol w="941353">
                      <a:extLst>
                        <a:ext uri="{9D8B030D-6E8A-4147-A177-3AD203B41FA5}">
                          <a16:colId xmlns:a16="http://schemas.microsoft.com/office/drawing/2014/main" val="20000"/>
                        </a:ext>
                      </a:extLst>
                    </a:gridCol>
                    <a:gridCol w="493879">
                      <a:extLst>
                        <a:ext uri="{9D8B030D-6E8A-4147-A177-3AD203B41FA5}">
                          <a16:colId xmlns:a16="http://schemas.microsoft.com/office/drawing/2014/main" val="20001"/>
                        </a:ext>
                      </a:extLst>
                    </a:gridCol>
                    <a:gridCol w="494708">
                      <a:extLst>
                        <a:ext uri="{9D8B030D-6E8A-4147-A177-3AD203B41FA5}">
                          <a16:colId xmlns:a16="http://schemas.microsoft.com/office/drawing/2014/main" val="20002"/>
                        </a:ext>
                      </a:extLst>
                    </a:gridCol>
                    <a:gridCol w="494708">
                      <a:extLst>
                        <a:ext uri="{9D8B030D-6E8A-4147-A177-3AD203B41FA5}">
                          <a16:colId xmlns:a16="http://schemas.microsoft.com/office/drawing/2014/main" val="20003"/>
                        </a:ext>
                      </a:extLst>
                    </a:gridCol>
                    <a:gridCol w="571944">
                      <a:extLst>
                        <a:ext uri="{9D8B030D-6E8A-4147-A177-3AD203B41FA5}">
                          <a16:colId xmlns:a16="http://schemas.microsoft.com/office/drawing/2014/main" val="20004"/>
                        </a:ext>
                      </a:extLst>
                    </a:gridCol>
                    <a:gridCol w="416643">
                      <a:extLst>
                        <a:ext uri="{9D8B030D-6E8A-4147-A177-3AD203B41FA5}">
                          <a16:colId xmlns:a16="http://schemas.microsoft.com/office/drawing/2014/main" val="20005"/>
                        </a:ext>
                      </a:extLst>
                    </a:gridCol>
                    <a:gridCol w="494708">
                      <a:extLst>
                        <a:ext uri="{9D8B030D-6E8A-4147-A177-3AD203B41FA5}">
                          <a16:colId xmlns:a16="http://schemas.microsoft.com/office/drawing/2014/main" val="20006"/>
                        </a:ext>
                      </a:extLst>
                    </a:gridCol>
                    <a:gridCol w="493879">
                      <a:extLst>
                        <a:ext uri="{9D8B030D-6E8A-4147-A177-3AD203B41FA5}">
                          <a16:colId xmlns:a16="http://schemas.microsoft.com/office/drawing/2014/main" val="20007"/>
                        </a:ext>
                      </a:extLst>
                    </a:gridCol>
                    <a:gridCol w="494708">
                      <a:extLst>
                        <a:ext uri="{9D8B030D-6E8A-4147-A177-3AD203B41FA5}">
                          <a16:colId xmlns:a16="http://schemas.microsoft.com/office/drawing/2014/main" val="20008"/>
                        </a:ext>
                      </a:extLst>
                    </a:gridCol>
                    <a:gridCol w="494708">
                      <a:extLst>
                        <a:ext uri="{9D8B030D-6E8A-4147-A177-3AD203B41FA5}">
                          <a16:colId xmlns:a16="http://schemas.microsoft.com/office/drawing/2014/main" val="20009"/>
                        </a:ext>
                      </a:extLst>
                    </a:gridCol>
                    <a:gridCol w="493879">
                      <a:extLst>
                        <a:ext uri="{9D8B030D-6E8A-4147-A177-3AD203B41FA5}">
                          <a16:colId xmlns:a16="http://schemas.microsoft.com/office/drawing/2014/main" val="20010"/>
                        </a:ext>
                      </a:extLst>
                    </a:gridCol>
                    <a:gridCol w="494708">
                      <a:extLst>
                        <a:ext uri="{9D8B030D-6E8A-4147-A177-3AD203B41FA5}">
                          <a16:colId xmlns:a16="http://schemas.microsoft.com/office/drawing/2014/main" val="20011"/>
                        </a:ext>
                      </a:extLst>
                    </a:gridCol>
                    <a:gridCol w="494708">
                      <a:extLst>
                        <a:ext uri="{9D8B030D-6E8A-4147-A177-3AD203B41FA5}">
                          <a16:colId xmlns:a16="http://schemas.microsoft.com/office/drawing/2014/main" val="20012"/>
                        </a:ext>
                      </a:extLst>
                    </a:gridCol>
                  </a:tblGrid>
                  <a:tr h="531432">
                    <a:tc>
                      <a:txBody>
                        <a:bodyPr/>
                        <a:lstStyle/>
                        <a:p>
                          <a:pPr algn="just">
                            <a:spcAft>
                              <a:spcPts val="0"/>
                            </a:spcAft>
                          </a:pPr>
                          <a:r>
                            <a:rPr lang="en-US" altLang="zh-CN" sz="1200" kern="100" dirty="0">
                              <a:solidFill>
                                <a:schemeClr val="tx2"/>
                              </a:solidFill>
                              <a:effectLst/>
                            </a:rPr>
                            <a:t>      </a:t>
                          </a:r>
                          <a:r>
                            <a:rPr lang="zh-CN" sz="1200" kern="100" dirty="0">
                              <a:solidFill>
                                <a:schemeClr val="tx2"/>
                              </a:solidFill>
                              <a:effectLst/>
                            </a:rPr>
                            <a:t>状态</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A</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B</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C</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D</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E</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F</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G</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H</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I</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J</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K</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L</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extLst>
                      <a:ext uri="{0D108BD9-81ED-4DB2-BD59-A6C34878D82A}">
                        <a16:rowId xmlns:a16="http://schemas.microsoft.com/office/drawing/2014/main" val="10000"/>
                      </a:ext>
                    </a:extLst>
                  </a:tr>
                  <a:tr h="531432">
                    <a:tc>
                      <a:txBody>
                        <a:bodyPr/>
                        <a:lstStyle/>
                        <a:p>
                          <a:pPr algn="just">
                            <a:spcAft>
                              <a:spcPts val="0"/>
                            </a:spcAft>
                          </a:pPr>
                          <a14:m>
                            <m:oMathPara xmlns:m="http://schemas.openxmlformats.org/officeDocument/2006/math">
                              <m:oMathParaPr>
                                <m:jc m:val="centerGroup"/>
                              </m:oMathParaPr>
                              <m:oMath xmlns:m="http://schemas.openxmlformats.org/officeDocument/2006/math">
                                <m:r>
                                  <a:rPr lang="en-US" sz="1200" kern="100" smtClean="0">
                                    <a:solidFill>
                                      <a:schemeClr val="tx2"/>
                                    </a:solidFill>
                                    <a:effectLst/>
                                    <a:latin typeface="Cambria Math"/>
                                  </a:rPr>
                                  <m:t>h</m:t>
                                </m:r>
                                <m:r>
                                  <a:rPr lang="en-US" sz="1200" kern="100" smtClean="0">
                                    <a:solidFill>
                                      <a:schemeClr val="tx2"/>
                                    </a:solidFill>
                                    <a:effectLst/>
                                    <a:latin typeface="Cambria Math"/>
                                  </a:rPr>
                                  <m:t>(</m:t>
                                </m:r>
                                <m:r>
                                  <a:rPr lang="en-US" sz="1200" kern="100" smtClean="0">
                                    <a:solidFill>
                                      <a:schemeClr val="tx2"/>
                                    </a:solidFill>
                                    <a:effectLst/>
                                    <a:latin typeface="Cambria Math"/>
                                  </a:rPr>
                                  <m:t>𝑛</m:t>
                                </m:r>
                                <m:r>
                                  <a:rPr lang="en-US" sz="1200" kern="100" smtClean="0">
                                    <a:solidFill>
                                      <a:schemeClr val="tx2"/>
                                    </a:solidFill>
                                    <a:effectLst/>
                                    <a:latin typeface="Cambria Math"/>
                                  </a:rPr>
                                  <m:t>)</m:t>
                                </m:r>
                              </m:oMath>
                            </m:oMathPara>
                          </a14:m>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13</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10</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6</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b="1" kern="100" dirty="0">
                              <a:solidFill>
                                <a:schemeClr val="tx2"/>
                              </a:solidFill>
                              <a:effectLst/>
                            </a:rPr>
                            <a:t>12</a:t>
                          </a:r>
                          <a:r>
                            <a:rPr lang="en-US" altLang="zh-CN" sz="1200" b="1" kern="100" dirty="0">
                              <a:solidFill>
                                <a:schemeClr val="tx2"/>
                              </a:solidFill>
                              <a:effectLst/>
                              <a:sym typeface="Wingdings" panose="05000000000000000000" pitchFamily="2" charset="2"/>
                            </a:rPr>
                            <a:t></a:t>
                          </a:r>
                          <a:r>
                            <a:rPr lang="en-US" altLang="zh-CN" sz="1200" b="1" kern="100" dirty="0">
                              <a:solidFill>
                                <a:schemeClr val="tx2"/>
                              </a:solidFill>
                              <a:effectLst/>
                            </a:rPr>
                            <a:t>0</a:t>
                          </a:r>
                          <a:endParaRPr lang="zh-CN" sz="1200" b="1"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7</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1200" b="1" kern="100" dirty="0">
                              <a:solidFill>
                                <a:schemeClr val="tx2"/>
                              </a:solidFill>
                              <a:effectLst/>
                              <a:latin typeface="+mn-lt"/>
                              <a:ea typeface="+mn-ea"/>
                              <a:cs typeface="+mn-cs"/>
                            </a:rPr>
                            <a:t>8</a:t>
                          </a:r>
                          <a:r>
                            <a:rPr lang="en-US" altLang="zh-CN" sz="1200" b="1" kern="100" dirty="0">
                              <a:solidFill>
                                <a:schemeClr val="tx2"/>
                              </a:solidFill>
                              <a:effectLst/>
                              <a:sym typeface="Wingdings" panose="05000000000000000000" pitchFamily="2" charset="2"/>
                            </a:rPr>
                            <a:t></a:t>
                          </a:r>
                          <a:r>
                            <a:rPr lang="en-US" altLang="zh-CN" sz="1200" b="1" kern="100" dirty="0">
                              <a:solidFill>
                                <a:schemeClr val="tx2"/>
                              </a:solidFill>
                              <a:effectLst/>
                              <a:latin typeface="+mn-lt"/>
                              <a:ea typeface="+mn-ea"/>
                              <a:cs typeface="+mn-cs"/>
                            </a:rPr>
                            <a:t>0</a:t>
                          </a:r>
                          <a:endParaRPr lang="zh-CN" sz="12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1200" b="1" kern="100" dirty="0">
                              <a:solidFill>
                                <a:schemeClr val="tx2"/>
                              </a:solidFill>
                              <a:effectLst/>
                              <a:latin typeface="+mn-lt"/>
                              <a:ea typeface="+mn-ea"/>
                              <a:cs typeface="+mn-cs"/>
                            </a:rPr>
                            <a:t>5</a:t>
                          </a:r>
                          <a:r>
                            <a:rPr lang="en-US" altLang="zh-CN" sz="1200" b="1" kern="100" dirty="0">
                              <a:solidFill>
                                <a:schemeClr val="tx2"/>
                              </a:solidFill>
                              <a:effectLst/>
                              <a:sym typeface="Wingdings" panose="05000000000000000000" pitchFamily="2" charset="2"/>
                            </a:rPr>
                            <a:t></a:t>
                          </a:r>
                          <a:r>
                            <a:rPr lang="en-US" altLang="zh-CN" sz="1200" b="1" kern="100" dirty="0">
                              <a:solidFill>
                                <a:schemeClr val="tx2"/>
                              </a:solidFill>
                              <a:effectLst/>
                              <a:latin typeface="+mn-lt"/>
                              <a:ea typeface="+mn-ea"/>
                              <a:cs typeface="+mn-cs"/>
                            </a:rPr>
                            <a:t>0</a:t>
                          </a:r>
                          <a:endParaRPr lang="zh-CN" sz="12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3</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6</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3</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0</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6</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953471615"/>
                  </p:ext>
                </p:extLst>
              </p:nvPr>
            </p:nvGraphicFramePr>
            <p:xfrm>
              <a:off x="716092" y="4379469"/>
              <a:ext cx="6874533" cy="1062864"/>
            </p:xfrm>
            <a:graphic>
              <a:graphicData uri="http://schemas.openxmlformats.org/drawingml/2006/table">
                <a:tbl>
                  <a:tblPr firstRow="1" firstCol="1" bandRow="1">
                    <a:tableStyleId>{5C22544A-7EE6-4342-B048-85BDC9FD1C3A}</a:tableStyleId>
                  </a:tblPr>
                  <a:tblGrid>
                    <a:gridCol w="941353"/>
                    <a:gridCol w="493879"/>
                    <a:gridCol w="494708"/>
                    <a:gridCol w="494708"/>
                    <a:gridCol w="571944"/>
                    <a:gridCol w="416643"/>
                    <a:gridCol w="494708"/>
                    <a:gridCol w="493879"/>
                    <a:gridCol w="494708"/>
                    <a:gridCol w="494708"/>
                    <a:gridCol w="493879"/>
                    <a:gridCol w="494708"/>
                    <a:gridCol w="494708"/>
                  </a:tblGrid>
                  <a:tr h="531432">
                    <a:tc>
                      <a:txBody>
                        <a:bodyPr/>
                        <a:lstStyle/>
                        <a:p>
                          <a:pPr algn="just">
                            <a:spcAft>
                              <a:spcPts val="0"/>
                            </a:spcAft>
                          </a:pPr>
                          <a:r>
                            <a:rPr lang="en-US" altLang="zh-CN" sz="1200" kern="100" dirty="0" smtClean="0">
                              <a:solidFill>
                                <a:schemeClr val="tx2"/>
                              </a:solidFill>
                              <a:effectLst/>
                            </a:rPr>
                            <a:t>      </a:t>
                          </a:r>
                          <a:r>
                            <a:rPr lang="zh-CN" sz="1200" kern="100" dirty="0" smtClean="0">
                              <a:solidFill>
                                <a:schemeClr val="tx2"/>
                              </a:solidFill>
                              <a:effectLst/>
                            </a:rPr>
                            <a:t>状态</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A</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B</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C</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D</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E</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F</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G</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H</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I</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J</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K</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a:solidFill>
                                <a:schemeClr val="tx2"/>
                              </a:solidFill>
                              <a:effectLst/>
                            </a:rPr>
                            <a:t>L</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r>
                  <a:tr h="531432">
                    <a:tc>
                      <a:txBody>
                        <a:bodyPr/>
                        <a:lstStyle/>
                        <a:p>
                          <a:endParaRPr lang="zh-CN"/>
                        </a:p>
                      </a:txBody>
                      <a:tcPr marL="68580" marR="68580" marT="0" marB="0">
                        <a:blipFill rotWithShape="1">
                          <a:blip r:embed="rId2"/>
                          <a:stretch>
                            <a:fillRect t="-110345" r="-633117"/>
                          </a:stretch>
                        </a:blipFill>
                      </a:tcPr>
                    </a:tc>
                    <a:tc>
                      <a:txBody>
                        <a:bodyPr/>
                        <a:lstStyle/>
                        <a:p>
                          <a:pPr algn="just">
                            <a:spcAft>
                              <a:spcPts val="0"/>
                            </a:spcAft>
                          </a:pPr>
                          <a:r>
                            <a:rPr lang="en-US" sz="1200" kern="100">
                              <a:solidFill>
                                <a:schemeClr val="tx2"/>
                              </a:solidFill>
                              <a:effectLst/>
                            </a:rPr>
                            <a:t>13</a:t>
                          </a:r>
                          <a:endParaRPr lang="zh-CN" sz="1200" kern="10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10</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6</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b="1" kern="100" dirty="0" smtClean="0">
                              <a:solidFill>
                                <a:schemeClr val="tx2"/>
                              </a:solidFill>
                              <a:effectLst/>
                            </a:rPr>
                            <a:t>12</a:t>
                          </a:r>
                          <a:r>
                            <a:rPr lang="en-US" altLang="zh-CN" sz="1200" b="1" kern="100" dirty="0" smtClean="0">
                              <a:solidFill>
                                <a:schemeClr val="tx2"/>
                              </a:solidFill>
                              <a:effectLst/>
                              <a:sym typeface="Wingdings" panose="05000000000000000000" pitchFamily="2" charset="2"/>
                            </a:rPr>
                            <a:t></a:t>
                          </a:r>
                          <a:r>
                            <a:rPr lang="en-US" altLang="zh-CN" sz="1200" b="1" kern="100" dirty="0" smtClean="0">
                              <a:solidFill>
                                <a:schemeClr val="tx2"/>
                              </a:solidFill>
                              <a:effectLst/>
                            </a:rPr>
                            <a:t>0</a:t>
                          </a:r>
                          <a:endParaRPr lang="zh-CN" sz="1200" b="1"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7</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1200" b="1" kern="100" dirty="0" smtClean="0">
                              <a:solidFill>
                                <a:schemeClr val="tx2"/>
                              </a:solidFill>
                              <a:effectLst/>
                              <a:latin typeface="+mn-lt"/>
                              <a:ea typeface="+mn-ea"/>
                              <a:cs typeface="+mn-cs"/>
                            </a:rPr>
                            <a:t>8</a:t>
                          </a:r>
                          <a:r>
                            <a:rPr lang="en-US" altLang="zh-CN" sz="1200" b="1" kern="100" dirty="0" smtClean="0">
                              <a:solidFill>
                                <a:schemeClr val="tx2"/>
                              </a:solidFill>
                              <a:effectLst/>
                              <a:sym typeface="Wingdings" panose="05000000000000000000" pitchFamily="2" charset="2"/>
                            </a:rPr>
                            <a:t></a:t>
                          </a:r>
                          <a:r>
                            <a:rPr lang="en-US" altLang="zh-CN" sz="1200" b="1" kern="100" dirty="0" smtClean="0">
                              <a:solidFill>
                                <a:schemeClr val="tx2"/>
                              </a:solidFill>
                              <a:effectLst/>
                              <a:latin typeface="+mn-lt"/>
                              <a:ea typeface="+mn-ea"/>
                              <a:cs typeface="+mn-cs"/>
                            </a:rPr>
                            <a:t>0</a:t>
                          </a:r>
                          <a:endParaRPr lang="zh-CN" sz="12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marL="0" algn="just" defTabSz="914400" rtl="0" eaLnBrk="1" latinLnBrk="0" hangingPunct="1">
                            <a:spcAft>
                              <a:spcPts val="0"/>
                            </a:spcAft>
                          </a:pPr>
                          <a:r>
                            <a:rPr lang="en-US" sz="1200" b="1" kern="100" dirty="0" smtClean="0">
                              <a:solidFill>
                                <a:schemeClr val="tx2"/>
                              </a:solidFill>
                              <a:effectLst/>
                              <a:latin typeface="+mn-lt"/>
                              <a:ea typeface="+mn-ea"/>
                              <a:cs typeface="+mn-cs"/>
                            </a:rPr>
                            <a:t>5</a:t>
                          </a:r>
                          <a:r>
                            <a:rPr lang="en-US" altLang="zh-CN" sz="1200" b="1" kern="100" dirty="0" smtClean="0">
                              <a:solidFill>
                                <a:schemeClr val="tx2"/>
                              </a:solidFill>
                              <a:effectLst/>
                              <a:sym typeface="Wingdings" panose="05000000000000000000" pitchFamily="2" charset="2"/>
                            </a:rPr>
                            <a:t></a:t>
                          </a:r>
                          <a:r>
                            <a:rPr lang="en-US" altLang="zh-CN" sz="1200" b="1" kern="100" dirty="0" smtClean="0">
                              <a:solidFill>
                                <a:schemeClr val="tx2"/>
                              </a:solidFill>
                              <a:effectLst/>
                              <a:latin typeface="+mn-lt"/>
                              <a:ea typeface="+mn-ea"/>
                              <a:cs typeface="+mn-cs"/>
                            </a:rPr>
                            <a:t>0</a:t>
                          </a:r>
                          <a:endParaRPr lang="zh-CN" sz="1200" b="1" kern="100" dirty="0">
                            <a:solidFill>
                              <a:schemeClr val="tx2"/>
                            </a:solidFill>
                            <a:effectLst/>
                            <a:latin typeface="+mn-lt"/>
                            <a:ea typeface="+mn-ea"/>
                            <a:cs typeface="+mn-cs"/>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3</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6</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3</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0</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c>
                      <a:txBody>
                        <a:bodyPr/>
                        <a:lstStyle/>
                        <a:p>
                          <a:pPr algn="just">
                            <a:spcAft>
                              <a:spcPts val="0"/>
                            </a:spcAft>
                          </a:pPr>
                          <a:r>
                            <a:rPr lang="en-US" sz="1200" kern="100" dirty="0">
                              <a:solidFill>
                                <a:schemeClr val="tx2"/>
                              </a:solidFill>
                              <a:effectLst/>
                            </a:rPr>
                            <a:t>6</a:t>
                          </a:r>
                          <a:endParaRPr lang="zh-CN" sz="1200" kern="100" dirty="0">
                            <a:solidFill>
                              <a:schemeClr val="tx2"/>
                            </a:solidFill>
                            <a:effectLst/>
                            <a:latin typeface="等线"/>
                            <a:ea typeface="等线"/>
                            <a:cs typeface="Times New Roman"/>
                          </a:endParaRPr>
                        </a:p>
                      </a:txBody>
                      <a:tcPr marL="68580" marR="68580" marT="0" marB="0">
                        <a:solidFill>
                          <a:schemeClr val="accent2">
                            <a:lumMod val="40000"/>
                            <a:lumOff val="60000"/>
                          </a:schemeClr>
                        </a:solidFill>
                      </a:tcPr>
                    </a:tc>
                  </a:tr>
                </a:tbl>
              </a:graphicData>
            </a:graphic>
          </p:graphicFrame>
        </mc:Fallback>
      </mc:AlternateContent>
      <p:sp>
        <p:nvSpPr>
          <p:cNvPr id="10" name="Rectangle 1"/>
          <p:cNvSpPr>
            <a:spLocks noChangeArrowheads="1"/>
          </p:cNvSpPr>
          <p:nvPr/>
        </p:nvSpPr>
        <p:spPr bwMode="auto">
          <a:xfrm>
            <a:off x="2639420" y="3923403"/>
            <a:ext cx="386516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ea typeface="华文楷体" pitchFamily="2" charset="-122"/>
                <a:cs typeface="Times New Roman" pitchFamily="18" charset="0"/>
              </a:rPr>
              <a:t>表 </a:t>
            </a:r>
            <a:r>
              <a:rPr kumimoji="0" lang="en-US" altLang="zh-CN" sz="1400" b="1" i="0" u="none" strike="noStrike" cap="none" normalizeH="0" baseline="0" dirty="0">
                <a:ln>
                  <a:noFill/>
                </a:ln>
                <a:solidFill>
                  <a:schemeClr val="tx1"/>
                </a:solidFill>
                <a:effectLst/>
                <a:ea typeface="华文楷体" pitchFamily="2" charset="-122"/>
                <a:cs typeface="Times New Roman" pitchFamily="18" charset="0"/>
              </a:rPr>
              <a:t>3.2 </a:t>
            </a:r>
            <a:r>
              <a:rPr kumimoji="0" lang="zh-CN" altLang="en-US" sz="1400" b="1" i="0" u="none" strike="noStrike" cap="none" normalizeH="0" baseline="0" dirty="0">
                <a:ln>
                  <a:noFill/>
                </a:ln>
                <a:solidFill>
                  <a:schemeClr val="tx1"/>
                </a:solidFill>
                <a:effectLst/>
                <a:ea typeface="华文楷体" pitchFamily="2" charset="-122"/>
                <a:cs typeface="Times New Roman" pitchFamily="18" charset="0"/>
              </a:rPr>
              <a:t>每个状态（城市）所对应启发函数取值</a:t>
            </a:r>
            <a:endParaRPr kumimoji="0" lang="zh-CN" altLang="en-US" sz="1400" b="0" i="0" u="none" strike="noStrike" cap="none" normalizeH="0" baseline="0" dirty="0">
              <a:ln>
                <a:noFill/>
              </a:ln>
              <a:solidFill>
                <a:schemeClr val="tx1"/>
              </a:solidFill>
              <a:effectLst/>
              <a:ea typeface="宋体" pitchFamily="2" charset="-122"/>
              <a:cs typeface="宋体" pitchFamily="2" charset="-122"/>
            </a:endParaRPr>
          </a:p>
        </p:txBody>
      </p:sp>
      <p:sp>
        <p:nvSpPr>
          <p:cNvPr id="15" name="文本框 11">
            <a:extLst>
              <a:ext uri="{FF2B5EF4-FFF2-40B4-BE49-F238E27FC236}">
                <a16:creationId xmlns:a16="http://schemas.microsoft.com/office/drawing/2014/main" id="{32F3A531-97FE-4559-AAC2-EFD32DEFD7C7}"/>
              </a:ext>
            </a:extLst>
          </p:cNvPr>
          <p:cNvSpPr txBox="1"/>
          <p:nvPr/>
        </p:nvSpPr>
        <p:spPr>
          <a:xfrm>
            <a:off x="2286000" y="1138576"/>
            <a:ext cx="4572000" cy="461665"/>
          </a:xfrm>
          <a:prstGeom prst="rect">
            <a:avLst/>
          </a:prstGeom>
          <a:noFill/>
        </p:spPr>
        <p:txBody>
          <a:bodyPr wrap="square">
            <a:spAutoFit/>
          </a:bodyPr>
          <a:lstStyle/>
          <a:p>
            <a:pPr algn="ctr"/>
            <a:r>
              <a:rPr lang="zh-CN" altLang="en-US" sz="2400" b="1" dirty="0">
                <a:solidFill>
                  <a:srgbClr val="C00000"/>
                </a:solidFill>
                <a:effectLst/>
                <a:latin typeface="Times New Roman" panose="02020603050405020304" pitchFamily="18" charset="0"/>
                <a:ea typeface="华文楷体" panose="02010600040101010101" pitchFamily="2" charset="-122"/>
              </a:rPr>
              <a:t>图搜索</a:t>
            </a:r>
            <a:r>
              <a:rPr lang="en-US" altLang="zh-CN" sz="2400" b="1" dirty="0">
                <a:solidFill>
                  <a:srgbClr val="C00000"/>
                </a:solidFill>
                <a:effectLst/>
                <a:latin typeface="Times New Roman" panose="02020603050405020304" pitchFamily="18" charset="0"/>
                <a:ea typeface="华文楷体" panose="02010600040101010101" pitchFamily="2" charset="-122"/>
              </a:rPr>
              <a:t>A*</a:t>
            </a:r>
            <a:r>
              <a:rPr lang="zh-CN" altLang="zh-CN" sz="2400" b="1"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算法</a:t>
            </a:r>
            <a:r>
              <a:rPr lang="zh-CN" altLang="en-US" sz="2400" b="1"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2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最优性</a:t>
            </a:r>
            <a:endParaRPr lang="zh-CN" altLang="en-US" sz="2400" b="1" dirty="0">
              <a:solidFill>
                <a:srgbClr val="C00000"/>
              </a:solidFill>
            </a:endParaRPr>
          </a:p>
        </p:txBody>
      </p:sp>
    </p:spTree>
    <p:extLst>
      <p:ext uri="{BB962C8B-B14F-4D97-AF65-F5344CB8AC3E}">
        <p14:creationId xmlns:p14="http://schemas.microsoft.com/office/powerpoint/2010/main" val="326136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5375AB72-E682-4007-AFD2-605F7759BF1F}"/>
              </a:ext>
            </a:extLst>
          </p:cNvPr>
          <p:cNvSpPr txBox="1"/>
          <p:nvPr/>
        </p:nvSpPr>
        <p:spPr>
          <a:xfrm>
            <a:off x="1526454" y="958484"/>
            <a:ext cx="5767330" cy="400110"/>
          </a:xfrm>
          <a:prstGeom prst="rect">
            <a:avLst/>
          </a:prstGeom>
          <a:noFill/>
        </p:spPr>
        <p:txBody>
          <a:bodyPr wrap="square">
            <a:spAutoFit/>
          </a:bodyPr>
          <a:lstStyle/>
          <a:p>
            <a:pPr algn="ct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图搜索</a:t>
            </a:r>
            <a:r>
              <a:rPr lang="en-US" altLang="zh-CN"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*算法满足最优性（方法一）</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82BB39C-0149-4007-9297-A03A0718CDA8}"/>
                  </a:ext>
                </a:extLst>
              </p:cNvPr>
              <p:cNvSpPr txBox="1"/>
              <p:nvPr/>
            </p:nvSpPr>
            <p:spPr>
              <a:xfrm>
                <a:off x="727656" y="1455186"/>
                <a:ext cx="7688687" cy="2031325"/>
              </a:xfrm>
              <a:prstGeom prst="rect">
                <a:avLst/>
              </a:prstGeom>
              <a:noFill/>
            </p:spPr>
            <p:txBody>
              <a:bodyPr wrap="square">
                <a:spAutoFit/>
              </a:bodyPr>
              <a:lstStyle/>
              <a:p>
                <a:r>
                  <a:rPr lang="zh-CN" altLang="zh-CN" dirty="0"/>
                  <a:t>图搜索的</a:t>
                </a:r>
                <a:r>
                  <a:rPr lang="en-US" altLang="zh-CN" dirty="0"/>
                  <a:t>A*</a:t>
                </a:r>
                <a:r>
                  <a:rPr lang="zh-CN" altLang="zh-CN" dirty="0"/>
                  <a:t>算法会优先扩展结点</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G</m:t>
                    </m:r>
                  </m:oMath>
                </a14:m>
                <a:r>
                  <a:rPr lang="zh-CN" altLang="zh-CN" dirty="0"/>
                  <a:t>，而放弃最短路径经过的结点</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E</m:t>
                    </m:r>
                    <m:r>
                      <a:rPr lang="en-US" altLang="zh-CN">
                        <a:latin typeface="Cambria Math" panose="02040503050406030204" pitchFamily="18" charset="0"/>
                      </a:rPr>
                      <m:t>→</m:t>
                    </m:r>
                    <m:r>
                      <m:rPr>
                        <m:sty m:val="p"/>
                      </m:rPr>
                      <a:rPr lang="en-US" altLang="zh-CN">
                        <a:latin typeface="Cambria Math" panose="02040503050406030204" pitchFamily="18" charset="0"/>
                      </a:rPr>
                      <m:t>G</m:t>
                    </m:r>
                  </m:oMath>
                </a14:m>
                <a:r>
                  <a:rPr lang="zh-CN" altLang="zh-CN" dirty="0"/>
                  <a:t>。</a:t>
                </a:r>
                <a:r>
                  <a:rPr lang="en-US" altLang="zh-CN" dirty="0"/>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当算法从不同路径扩展同一</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时，不保留最先探索的那条路径，而是保留代价最小的那条路径。</a:t>
                </a:r>
                <a:r>
                  <a:rPr lang="zh-CN" altLang="zh-CN" dirty="0"/>
                  <a:t>在实际操作中，算法通过为每个状态（城市）记录一个前驱状态（城市），来记录当前到达每个状态（城市）的最短路径。在处理通向相同状态的不同路径时，算法会更新当前的前驱状态。</a:t>
                </a:r>
              </a:p>
              <a:p>
                <a:endParaRPr lang="zh-CN" altLang="en-US" dirty="0"/>
              </a:p>
            </p:txBody>
          </p:sp>
        </mc:Choice>
        <mc:Fallback xmlns="">
          <p:sp>
            <p:nvSpPr>
              <p:cNvPr id="15" name="文本框 14">
                <a:extLst>
                  <a:ext uri="{FF2B5EF4-FFF2-40B4-BE49-F238E27FC236}">
                    <a16:creationId xmlns:a16="http://schemas.microsoft.com/office/drawing/2014/main" id="{882BB39C-0149-4007-9297-A03A0718CDA8}"/>
                  </a:ext>
                </a:extLst>
              </p:cNvPr>
              <p:cNvSpPr txBox="1">
                <a:spLocks noRot="1" noChangeAspect="1" noMove="1" noResize="1" noEditPoints="1" noAdjustHandles="1" noChangeArrowheads="1" noChangeShapeType="1" noTextEdit="1"/>
              </p:cNvSpPr>
              <p:nvPr/>
            </p:nvSpPr>
            <p:spPr>
              <a:xfrm>
                <a:off x="727656" y="1455186"/>
                <a:ext cx="7688687" cy="2031325"/>
              </a:xfrm>
              <a:prstGeom prst="rect">
                <a:avLst/>
              </a:prstGeom>
              <a:blipFill>
                <a:blip r:embed="rId2"/>
                <a:stretch>
                  <a:fillRect l="-634" t="-2402"/>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C83E79B1-A035-48B9-952C-18D70FB02A8D}"/>
              </a:ext>
            </a:extLst>
          </p:cNvPr>
          <p:cNvPicPr/>
          <p:nvPr/>
        </p:nvPicPr>
        <p:blipFill>
          <a:blip r:embed="rId3"/>
          <a:stretch>
            <a:fillRect/>
          </a:stretch>
        </p:blipFill>
        <p:spPr>
          <a:xfrm>
            <a:off x="2821902" y="3486511"/>
            <a:ext cx="2830752" cy="1758147"/>
          </a:xfrm>
          <a:prstGeom prst="rect">
            <a:avLst/>
          </a:prstGeom>
        </p:spPr>
      </p:pic>
      <p:sp>
        <p:nvSpPr>
          <p:cNvPr id="18" name="文本框 17">
            <a:extLst>
              <a:ext uri="{FF2B5EF4-FFF2-40B4-BE49-F238E27FC236}">
                <a16:creationId xmlns:a16="http://schemas.microsoft.com/office/drawing/2014/main" id="{5CCF106F-8E3E-4CF4-BE5C-FF6BBD88BBA3}"/>
              </a:ext>
            </a:extLst>
          </p:cNvPr>
          <p:cNvSpPr txBox="1"/>
          <p:nvPr/>
        </p:nvSpPr>
        <p:spPr>
          <a:xfrm>
            <a:off x="727656" y="5437842"/>
            <a:ext cx="7643611" cy="646331"/>
          </a:xfrm>
          <a:prstGeom prst="rect">
            <a:avLst/>
          </a:prstGeom>
          <a:noFill/>
        </p:spPr>
        <p:txBody>
          <a:bodyPr wrap="square">
            <a:spAutoFit/>
          </a:bodyPr>
          <a:lstStyle/>
          <a:p>
            <a:pPr algn="ct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3.7 </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修改后图搜索</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算法扩展</a:t>
            </a:r>
            <a:r>
              <a:rPr lang="en-US" altLang="zh-CN" sz="1800" b="1" dirty="0">
                <a:effectLst/>
                <a:latin typeface="Times New Roman" panose="02020603050405020304" pitchFamily="18" charset="0"/>
                <a:ea typeface="华文楷体" panose="02010600040101010101" pitchFamily="2" charset="-122"/>
              </a:rPr>
              <a:t>A→E→G</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，红色实线表示</a:t>
            </a:r>
            <a:endParaRPr lang="en-US"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当前搜索树中的边，虚线表示不在搜索树中的边</a:t>
            </a:r>
            <a:endParaRPr lang="zh-CN" altLang="en-US" dirty="0"/>
          </a:p>
        </p:txBody>
      </p:sp>
    </p:spTree>
    <p:extLst>
      <p:ext uri="{BB962C8B-B14F-4D97-AF65-F5344CB8AC3E}">
        <p14:creationId xmlns:p14="http://schemas.microsoft.com/office/powerpoint/2010/main" val="274826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7A9173A3-4417-4ED5-B580-95B61EFC51D4}"/>
              </a:ext>
            </a:extLst>
          </p:cNvPr>
          <p:cNvSpPr txBox="1"/>
          <p:nvPr/>
        </p:nvSpPr>
        <p:spPr>
          <a:xfrm>
            <a:off x="625751" y="2325892"/>
            <a:ext cx="7611414" cy="923330"/>
          </a:xfrm>
          <a:prstGeom prst="rect">
            <a:avLst/>
          </a:prstGeom>
          <a:noFill/>
        </p:spPr>
        <p:txBody>
          <a:bodyPr wrap="square">
            <a:spAutoFit/>
          </a:bodyPr>
          <a:lstStyle/>
          <a:p>
            <a:pPr indent="266700" algn="just"/>
            <a:r>
              <a:rPr lang="zh-CN"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引理</a:t>
            </a:r>
            <a:r>
              <a:rPr lang="en-US"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3.1</a:t>
            </a:r>
            <a:r>
              <a:rPr lang="zh-CN"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启发函数满足一致性条件时，给定一个从搜索树中得到的</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序列，每个</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是前一个</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的后继，那么评价函数对这个序列中的</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取值按照</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出现的先后次序而依次单调非减。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8F149E2A-19D0-41D7-8DE2-0C268F836169}"/>
              </a:ext>
            </a:extLst>
          </p:cNvPr>
          <p:cNvSpPr txBox="1"/>
          <p:nvPr/>
        </p:nvSpPr>
        <p:spPr>
          <a:xfrm>
            <a:off x="507397" y="3424006"/>
            <a:ext cx="7611413" cy="923330"/>
          </a:xfrm>
          <a:prstGeom prst="rect">
            <a:avLst/>
          </a:prstGeom>
          <a:noFill/>
        </p:spPr>
        <p:txBody>
          <a:bodyPr wrap="square">
            <a:spAutoFit/>
          </a:bodyPr>
          <a:lstStyle/>
          <a:p>
            <a:pPr algn="just"/>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kern="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引理</a:t>
            </a:r>
            <a:r>
              <a:rPr lang="en-US" altLang="zh-CN" b="1" kern="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3.2</a:t>
            </a:r>
            <a:r>
              <a:rPr lang="zh-CN" altLang="en-US" b="1" kern="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假设状态𝑡加入搜索树时对应的结点为𝑛，在结点𝑛被加入搜索树后，若对应状态𝑡的任何结点𝑛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出现在边缘集合中，那么必然有𝑔</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𝑔</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p:txBody>
      </p:sp>
      <p:sp>
        <p:nvSpPr>
          <p:cNvPr id="8" name="文本框 5">
            <a:extLst>
              <a:ext uri="{FF2B5EF4-FFF2-40B4-BE49-F238E27FC236}">
                <a16:creationId xmlns:a16="http://schemas.microsoft.com/office/drawing/2014/main" id="{5375AB72-E682-4007-AFD2-605F7759BF1F}"/>
              </a:ext>
            </a:extLst>
          </p:cNvPr>
          <p:cNvSpPr txBox="1"/>
          <p:nvPr/>
        </p:nvSpPr>
        <p:spPr>
          <a:xfrm>
            <a:off x="1531343" y="969178"/>
            <a:ext cx="5767330" cy="1323439"/>
          </a:xfrm>
          <a:prstGeom prst="rect">
            <a:avLst/>
          </a:prstGeom>
          <a:noFill/>
        </p:spPr>
        <p:txBody>
          <a:bodyPr wrap="square">
            <a:spAutoFit/>
          </a:bodyPr>
          <a:lstStyle/>
          <a:p>
            <a:pPr algn="ctr">
              <a:lnSpc>
                <a:spcPct val="150000"/>
              </a:lnSpc>
            </a:pP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图搜索</a:t>
            </a:r>
            <a:r>
              <a:rPr lang="en-US" altLang="zh-CN"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*算法满足最优性（方法二）：</a:t>
            </a:r>
            <a:endParaRPr lang="en-US" altLang="zh-CN"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r>
              <a:rPr lang="zh-CN" altLang="zh-CN" sz="2000" b="1" u="sng"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要求启发函数满足一致性</a:t>
            </a:r>
            <a:endParaRPr lang="zh-CN" altLang="en-US" sz="2000" b="1" u="sng" dirty="0">
              <a:solidFill>
                <a:srgbClr val="C00000"/>
              </a:solidFill>
            </a:endParaRPr>
          </a:p>
          <a:p>
            <a:pPr algn="ctr"/>
            <a:endPar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下箭头 1"/>
          <p:cNvSpPr/>
          <p:nvPr/>
        </p:nvSpPr>
        <p:spPr>
          <a:xfrm>
            <a:off x="3803574" y="4424454"/>
            <a:ext cx="407625" cy="627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矩形 2"/>
              <p:cNvSpPr/>
              <p:nvPr/>
            </p:nvSpPr>
            <p:spPr>
              <a:xfrm>
                <a:off x="1048659" y="5168777"/>
                <a:ext cx="7188506" cy="707886"/>
              </a:xfrm>
              <a:prstGeom prst="rect">
                <a:avLst/>
              </a:prstGeom>
            </p:spPr>
            <p:txBody>
              <a:bodyPr wrap="square">
                <a:spAutoFit/>
              </a:bodyPr>
              <a:lstStyle/>
              <a:p>
                <a:pPr algn="ctr"/>
                <a:r>
                  <a:rPr lang="zh-CN" altLang="zh-CN" sz="2000" b="1" dirty="0">
                    <a:solidFill>
                      <a:schemeClr val="tx2"/>
                    </a:solidFill>
                  </a:rPr>
                  <a:t>算法的最优性：</a:t>
                </a:r>
                <a:r>
                  <a:rPr lang="zh-CN" altLang="zh-CN" sz="2000" dirty="0">
                    <a:solidFill>
                      <a:schemeClr val="tx2"/>
                    </a:solidFill>
                  </a:rPr>
                  <a:t>对于任意一个状态</a:t>
                </a:r>
                <a14:m>
                  <m:oMath xmlns:m="http://schemas.openxmlformats.org/officeDocument/2006/math">
                    <m:r>
                      <a:rPr lang="en-US" altLang="zh-CN" sz="2000" i="1">
                        <a:solidFill>
                          <a:schemeClr val="tx2"/>
                        </a:solidFill>
                        <a:latin typeface="Cambria Math"/>
                      </a:rPr>
                      <m:t>𝑡</m:t>
                    </m:r>
                  </m:oMath>
                </a14:m>
                <a:r>
                  <a:rPr lang="zh-CN" altLang="zh-CN" sz="2000" dirty="0">
                    <a:solidFill>
                      <a:schemeClr val="tx2"/>
                    </a:solidFill>
                  </a:rPr>
                  <a:t>，它第一次被加入搜索树时的路径必然是最短路径。</a:t>
                </a:r>
              </a:p>
            </p:txBody>
          </p:sp>
        </mc:Choice>
        <mc:Fallback xmlns="">
          <p:sp>
            <p:nvSpPr>
              <p:cNvPr id="3" name="矩形 2"/>
              <p:cNvSpPr>
                <a:spLocks noRot="1" noChangeAspect="1" noMove="1" noResize="1" noEditPoints="1" noAdjustHandles="1" noChangeArrowheads="1" noChangeShapeType="1" noTextEdit="1"/>
              </p:cNvSpPr>
              <p:nvPr/>
            </p:nvSpPr>
            <p:spPr>
              <a:xfrm>
                <a:off x="1048659" y="5168777"/>
                <a:ext cx="7188506" cy="707886"/>
              </a:xfrm>
              <a:prstGeom prst="rect">
                <a:avLst/>
              </a:prstGeom>
              <a:blipFill rotWithShape="1">
                <a:blip r:embed="rId2"/>
                <a:stretch>
                  <a:fillRect l="-594" t="-6034" r="-679" b="-12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804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7A9173A3-4417-4ED5-B580-95B61EFC51D4}"/>
              </a:ext>
            </a:extLst>
          </p:cNvPr>
          <p:cNvSpPr txBox="1"/>
          <p:nvPr/>
        </p:nvSpPr>
        <p:spPr>
          <a:xfrm>
            <a:off x="859858" y="1293815"/>
            <a:ext cx="7611414" cy="923330"/>
          </a:xfrm>
          <a:prstGeom prst="rect">
            <a:avLst/>
          </a:prstGeom>
          <a:noFill/>
        </p:spPr>
        <p:txBody>
          <a:bodyPr wrap="square">
            <a:spAutoFit/>
          </a:bodyPr>
          <a:lstStyle/>
          <a:p>
            <a:pPr indent="266700" algn="just"/>
            <a:r>
              <a:rPr lang="zh-CN"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引理</a:t>
            </a:r>
            <a:r>
              <a:rPr lang="en-US"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3.1</a:t>
            </a:r>
            <a:r>
              <a:rPr lang="zh-CN"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启发函数满足一致性条件时，给定一个从搜索树中得到的</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序列，每个</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是前一个</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的后继，那么评价函数对这个序列中的节点取值按照节点出现的先后次序而依次单调非减。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CE264CE-8EFA-4228-98F2-520565DBB339}"/>
                  </a:ext>
                </a:extLst>
              </p:cNvPr>
              <p:cNvSpPr txBox="1"/>
              <p:nvPr/>
            </p:nvSpPr>
            <p:spPr>
              <a:xfrm>
                <a:off x="1014092" y="2757282"/>
                <a:ext cx="7611413" cy="1477328"/>
              </a:xfrm>
              <a:prstGeom prst="rect">
                <a:avLst/>
              </a:prstGeom>
              <a:noFill/>
            </p:spPr>
            <p:txBody>
              <a:bodyPr wrap="square">
                <a:spAutoFit/>
              </a:bodyPr>
              <a:lstStyle/>
              <a:p>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考虑序列中</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14:m>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14:m>
                  <m:oMath xmlns:m="http://schemas.openxmlformats.org/officeDocument/2006/math">
                    <m:r>
                      <a:rPr lang="en-US" altLang="zh-CN">
                        <a:solidFill>
                          <a:srgbClr val="000000"/>
                        </a:solidFill>
                        <a:latin typeface="Cambria Math"/>
                        <a:ea typeface="华文楷体" panose="02010600040101010101" pitchFamily="2" charset="-122"/>
                        <a:cs typeface="Times New Roman" panose="02020603050405020304" pitchFamily="18" charset="0"/>
                      </a:rPr>
                      <m:t>𝑛</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采取动作</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𝑎而得到的后继节点𝑛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。由于启发函数满足一致性条件，因此有</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ℎ(</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𝑐</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𝑎</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′)+ℎ(</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。于是有：</a:t>
                </a: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r>
                  <a:rPr lang="zh-CN" altLang="en-US" sz="1800" b="0" i="0" u="none" strike="noStrike" baseline="0" dirty="0">
                    <a:solidFill>
                      <a:srgbClr val="000000"/>
                    </a:solidFill>
                    <a:latin typeface="Cambria Math" panose="02040503050406030204" pitchFamily="18" charset="0"/>
                  </a:rPr>
                  <a:t>𝑓</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 = </a:t>
                </a:r>
                <a:r>
                  <a:rPr lang="zh-CN" altLang="en-US" sz="1800" b="0" i="0" u="none" strike="noStrike" baseline="0" dirty="0">
                    <a:solidFill>
                      <a:srgbClr val="000000"/>
                    </a:solidFill>
                    <a:latin typeface="Cambria Math" panose="02040503050406030204" pitchFamily="18" charset="0"/>
                  </a:rPr>
                  <a:t>𝑔</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′)+ℎ(</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 = </a:t>
                </a:r>
                <a:r>
                  <a:rPr lang="zh-CN" altLang="en-US" sz="1800" b="0" i="0" u="none" strike="noStrike" baseline="0" dirty="0">
                    <a:solidFill>
                      <a:srgbClr val="000000"/>
                    </a:solidFill>
                    <a:latin typeface="Cambria Math" panose="02040503050406030204" pitchFamily="18" charset="0"/>
                  </a:rPr>
                  <a:t>𝑔</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𝑐</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𝑎</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′)+ℎ(</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 ≥ </a:t>
                </a:r>
                <a:r>
                  <a:rPr lang="zh-CN" altLang="en-US" sz="1800" b="0" i="0" u="none" strike="noStrike" baseline="0" dirty="0">
                    <a:solidFill>
                      <a:srgbClr val="000000"/>
                    </a:solidFill>
                    <a:latin typeface="Cambria Math" panose="02040503050406030204" pitchFamily="18" charset="0"/>
                  </a:rPr>
                  <a:t>𝑔</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)+ℎ(</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 = </a:t>
                </a:r>
                <a:r>
                  <a:rPr lang="zh-CN" altLang="en-US" sz="1800" b="0" i="0" u="none" strike="noStrike" baseline="0" dirty="0">
                    <a:solidFill>
                      <a:srgbClr val="000000"/>
                    </a:solidFill>
                    <a:latin typeface="Cambria Math" panose="02040503050406030204" pitchFamily="18" charset="0"/>
                  </a:rPr>
                  <a:t>𝑓</a:t>
                </a:r>
                <a:r>
                  <a:rPr lang="en-US" altLang="zh-CN" sz="1800" b="0" i="0" u="none" strike="noStrike" baseline="0" dirty="0">
                    <a:solidFill>
                      <a:srgbClr val="000000"/>
                    </a:solidFill>
                    <a:latin typeface="Cambria Math" panose="02040503050406030204" pitchFamily="18" charset="0"/>
                  </a:rPr>
                  <a:t>(</a:t>
                </a:r>
                <a:r>
                  <a:rPr lang="zh-CN" altLang="en-US" sz="1800" b="0" i="0" u="none" strike="noStrike" baseline="0" dirty="0">
                    <a:solidFill>
                      <a:srgbClr val="000000"/>
                    </a:solidFill>
                    <a:latin typeface="Cambria Math" panose="02040503050406030204" pitchFamily="18" charset="0"/>
                  </a:rPr>
                  <a:t>𝑛</a:t>
                </a:r>
                <a:r>
                  <a:rPr lang="en-US" altLang="zh-CN" sz="1800" b="0" i="0" u="none" strike="noStrike" baseline="0" dirty="0">
                    <a:solidFill>
                      <a:srgbClr val="000000"/>
                    </a:solidFill>
                    <a:latin typeface="Cambria Math" panose="02040503050406030204" pitchFamily="18" charset="0"/>
                  </a:rPr>
                  <a:t>) </a:t>
                </a:r>
              </a:p>
              <a:p>
                <a:endPar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xmlns="" xmlns:a14="http://schemas.microsoft.com/office/drawing/2010/main" id="{9CE264CE-8EFA-4228-98F2-520565DBB339}"/>
                  </a:ext>
                </a:extLst>
              </p:cNvPr>
              <p:cNvSpPr txBox="1">
                <a:spLocks noRot="1" noChangeAspect="1" noMove="1" noResize="1" noEditPoints="1" noAdjustHandles="1" noChangeArrowheads="1" noChangeShapeType="1" noTextEdit="1"/>
              </p:cNvSpPr>
              <p:nvPr/>
            </p:nvSpPr>
            <p:spPr>
              <a:xfrm>
                <a:off x="1014092" y="2757282"/>
                <a:ext cx="7611413" cy="1477328"/>
              </a:xfrm>
              <a:prstGeom prst="rect">
                <a:avLst/>
              </a:prstGeom>
              <a:blipFill rotWithShape="1">
                <a:blip r:embed="rId2"/>
                <a:stretch>
                  <a:fillRect l="-641" t="-2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7205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8F149E2A-19D0-41D7-8DE2-0C268F836169}"/>
              </a:ext>
            </a:extLst>
          </p:cNvPr>
          <p:cNvSpPr txBox="1"/>
          <p:nvPr/>
        </p:nvSpPr>
        <p:spPr>
          <a:xfrm>
            <a:off x="144866" y="1003497"/>
            <a:ext cx="8644945" cy="646331"/>
          </a:xfrm>
          <a:prstGeom prst="rect">
            <a:avLst/>
          </a:prstGeom>
          <a:noFill/>
        </p:spPr>
        <p:txBody>
          <a:bodyPr wrap="square">
            <a:spAutoFit/>
          </a:bodyPr>
          <a:lstStyle/>
          <a:p>
            <a:pPr algn="just"/>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kern="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引理</a:t>
            </a:r>
            <a:r>
              <a:rPr lang="en-US" altLang="zh-CN" b="1" kern="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3.2</a:t>
            </a:r>
            <a:r>
              <a:rPr lang="zh-CN" altLang="en-US" b="1" kern="100" dirty="0">
                <a:solidFill>
                  <a:srgbClr val="00206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假设状态𝑡加入搜索树时对应的结点为𝑛，在结点𝑛被加入搜索树后，若对应状态𝑡的任何结点𝑛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出现在边缘集合中，那么必然有𝑔</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 </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𝑔</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𝑛</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5037" y="2310773"/>
            <a:ext cx="2546314" cy="2823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10">
            <a:extLst>
              <a:ext uri="{FF2B5EF4-FFF2-40B4-BE49-F238E27FC236}">
                <a16:creationId xmlns:a16="http://schemas.microsoft.com/office/drawing/2014/main" id="{E0335250-2FB0-4B35-83B5-9B1161657526}"/>
              </a:ext>
            </a:extLst>
          </p:cNvPr>
          <p:cNvSpPr txBox="1"/>
          <p:nvPr/>
        </p:nvSpPr>
        <p:spPr>
          <a:xfrm>
            <a:off x="394396" y="5479584"/>
            <a:ext cx="8145887" cy="830997"/>
          </a:xfrm>
          <a:prstGeom prst="rect">
            <a:avLst/>
          </a:prstGeom>
          <a:noFill/>
        </p:spPr>
        <p:txBody>
          <a:bodyPr wrap="square">
            <a:spAutoFit/>
          </a:bodyPr>
          <a:lstStyle/>
          <a:p>
            <a:pPr algn="just"/>
            <a:r>
              <a:rPr lang="zh-CN" altLang="en-US" sz="1600" b="1"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3.8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图搜索</a:t>
            </a:r>
            <a:r>
              <a:rPr lang="en-US" altLang="zh-CN" sz="1600" b="1" dirty="0">
                <a:effectLst/>
                <a:latin typeface="Times New Roman" panose="02020603050405020304" pitchFamily="18" charset="0"/>
                <a:ea typeface="华文楷体" panose="02010600040101010101" pitchFamily="2" charset="-122"/>
              </a:rPr>
              <a:t>A*</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算法最优性证明过程示意图。其中已在搜索树中的</a:t>
            </a:r>
            <a:r>
              <a:rPr lang="zh-CN" altLang="en-US" sz="1600" b="1"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用实线表示，不在搜索树中的</a:t>
            </a:r>
            <a:r>
              <a:rPr lang="zh-CN" altLang="en-US" sz="1600" b="1"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用虚线表示，可扩展的边缘</a:t>
            </a:r>
            <a:r>
              <a:rPr lang="zh-CN" altLang="en-US" sz="1600" b="1"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用</a:t>
            </a:r>
            <a:r>
              <a:rPr lang="zh-CN" altLang="en-US" sz="1600" b="1" dirty="0">
                <a:effectLst/>
                <a:latin typeface="Times New Roman" panose="02020603050405020304" pitchFamily="18" charset="0"/>
                <a:ea typeface="华文楷体" panose="02010600040101010101" pitchFamily="2" charset="-122"/>
                <a:cs typeface="Times New Roman" panose="02020603050405020304" pitchFamily="18" charset="0"/>
              </a:rPr>
              <a:t>深灰色</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标出。节点的代号标注在</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内，</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对应的状态标注在相应</a:t>
            </a:r>
            <a:r>
              <a:rPr lang="zh-CN" altLang="en-US" sz="1600" b="1"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的下方。</a:t>
            </a:r>
            <a:endParaRPr lang="zh-CN" altLang="en-US" sz="1600" dirty="0"/>
          </a:p>
        </p:txBody>
      </p:sp>
      <p:sp>
        <p:nvSpPr>
          <p:cNvPr id="2" name="矩形 1"/>
          <p:cNvSpPr/>
          <p:nvPr/>
        </p:nvSpPr>
        <p:spPr>
          <a:xfrm>
            <a:off x="4165430" y="2818636"/>
            <a:ext cx="4572000" cy="1492140"/>
          </a:xfrm>
          <a:prstGeom prst="rect">
            <a:avLst/>
          </a:prstGeom>
        </p:spPr>
        <p:txBody>
          <a:bodyPr>
            <a:spAutoFit/>
          </a:bodyPr>
          <a:lstStyle/>
          <a:p>
            <a:pPr algn="just">
              <a:lnSpc>
                <a:spcPct val="200000"/>
              </a:lnSpc>
            </a:pPr>
            <a:r>
              <a:rPr lang="zh-CN" altLang="zh-CN" sz="1600" dirty="0"/>
              <a:t>这个性质说明，每个状态被加入搜索树时，其路径代价必然小于等于任何将来出现在边缘集合中通向该状态的路径的代价。</a:t>
            </a:r>
            <a:endParaRPr lang="zh-CN" altLang="en-US" sz="1600" dirty="0"/>
          </a:p>
        </p:txBody>
      </p:sp>
    </p:spTree>
    <p:extLst>
      <p:ext uri="{BB962C8B-B14F-4D97-AF65-F5344CB8AC3E}">
        <p14:creationId xmlns:p14="http://schemas.microsoft.com/office/powerpoint/2010/main" val="82999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0" y="207841"/>
            <a:ext cx="9144000" cy="654051"/>
          </a:xfrm>
          <a:prstGeom prst="rect">
            <a:avLst/>
          </a:prstGeom>
        </p:spPr>
        <p:txBody>
          <a:bodyPr>
            <a:normAutofit/>
          </a:bodyPr>
          <a:lstStyle>
            <a:lvl1pPr marL="162000" algn="l" defTabSz="685800" rtl="0" eaLnBrk="1" latinLnBrk="0" hangingPunct="1">
              <a:spcBef>
                <a:spcPct val="0"/>
              </a:spcBef>
              <a:buNone/>
              <a:defRPr sz="4000" b="1" kern="1200" baseline="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3200" dirty="0">
                <a:latin typeface="黑体" panose="02010609060101010101" pitchFamily="49" charset="-122"/>
                <a:ea typeface="黑体" panose="02010609060101010101" pitchFamily="49" charset="-122"/>
              </a:rPr>
              <a:t> </a:t>
            </a:r>
            <a:r>
              <a:rPr lang="zh-CN" altLang="en-US" sz="2800" dirty="0">
                <a:solidFill>
                  <a:srgbClr val="C00000"/>
                </a:solidFill>
                <a:latin typeface="+mn-lt"/>
                <a:ea typeface="黑体" panose="02010609060101010101" pitchFamily="49" charset="-122"/>
                <a:cs typeface="Times New Roman" panose="02020603050405020304" pitchFamily="18" charset="0"/>
              </a:rPr>
              <a:t>搜索算法：</a:t>
            </a:r>
            <a:r>
              <a:rPr lang="en-US" altLang="zh-CN" sz="2800" dirty="0">
                <a:solidFill>
                  <a:srgbClr val="C00000"/>
                </a:solidFill>
                <a:latin typeface="+mn-lt"/>
                <a:ea typeface="黑体" panose="02010609060101010101" pitchFamily="49" charset="-122"/>
                <a:cs typeface="Times New Roman" panose="02020603050405020304" pitchFamily="18" charset="0"/>
              </a:rPr>
              <a:t>A*</a:t>
            </a:r>
            <a:r>
              <a:rPr lang="zh-CN" altLang="en-US" sz="2800" dirty="0">
                <a:solidFill>
                  <a:srgbClr val="C00000"/>
                </a:solidFill>
                <a:latin typeface="+mn-lt"/>
                <a:ea typeface="黑体" panose="02010609060101010101" pitchFamily="49" charset="-122"/>
                <a:cs typeface="Times New Roman" panose="02020603050405020304" pitchFamily="18" charset="0"/>
              </a:rPr>
              <a:t>算法性能分析</a:t>
            </a:r>
          </a:p>
          <a:p>
            <a:endParaRPr lang="zh-CN" altLang="en-US" sz="28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文本框 10">
                <a:extLst>
                  <a:ext uri="{FF2B5EF4-FFF2-40B4-BE49-F238E27FC236}">
                    <a16:creationId xmlns:a16="http://schemas.microsoft.com/office/drawing/2014/main" id="{08A31E14-2CC7-4E34-9547-A30005FEACE7}"/>
                  </a:ext>
                </a:extLst>
              </p:cNvPr>
              <p:cNvSpPr txBox="1"/>
              <p:nvPr/>
            </p:nvSpPr>
            <p:spPr>
              <a:xfrm>
                <a:off x="391292" y="1208282"/>
                <a:ext cx="8361415" cy="969111"/>
              </a:xfrm>
              <a:prstGeom prst="rect">
                <a:avLst/>
              </a:prstGeom>
              <a:noFill/>
            </p:spPr>
            <p:txBody>
              <a:bodyPr wrap="square">
                <a:spAutoFit/>
              </a:bodyPr>
              <a:lstStyle/>
              <a:p>
                <a:pPr>
                  <a:lnSpc>
                    <a:spcPct val="150000"/>
                  </a:lnSpc>
                </a:pPr>
                <a:r>
                  <a:rPr lang="zh-CN" altLang="zh-CN" sz="20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最优性：</a:t>
                </a:r>
                <a:endParaRPr lang="en-US" altLang="zh-CN" sz="20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r>
                  <a:rPr lang="zh-CN" altLang="zh-CN" sz="20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对于任意一个状态</a:t>
                </a:r>
                <a14:m>
                  <m:oMath xmlns:m="http://schemas.openxmlformats.org/officeDocument/2006/math">
                    <m:r>
                      <a:rPr lang="en-US" altLang="zh-CN" sz="2000" b="1" i="1" kern="100">
                        <a:solidFill>
                          <a:srgbClr val="C00000"/>
                        </a:solidFill>
                        <a:effectLst/>
                        <a:latin typeface="Cambria Math" panose="02040503050406030204" pitchFamily="18" charset="0"/>
                        <a:ea typeface="华文楷体" panose="02010600040101010101" pitchFamily="2" charset="-122"/>
                        <a:cs typeface="Times New Roman" panose="02020603050405020304" pitchFamily="18" charset="0"/>
                      </a:rPr>
                      <m:t>𝒕</m:t>
                    </m:r>
                  </m:oMath>
                </a14:m>
                <a:r>
                  <a:rPr lang="zh-CN" altLang="zh-CN" sz="20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，它第一次被加入搜索树时的路径必然是最短路径。</a:t>
                </a:r>
                <a:endParaRPr lang="zh-CN" altLang="en-US" sz="2000" dirty="0">
                  <a:solidFill>
                    <a:srgbClr val="C00000"/>
                  </a:solidFill>
                </a:endParaRPr>
              </a:p>
            </p:txBody>
          </p:sp>
        </mc:Choice>
        <mc:Fallback xmlns="">
          <p:sp>
            <p:nvSpPr>
              <p:cNvPr id="6" name="文本框 10">
                <a:extLst>
                  <a:ext uri="{FF2B5EF4-FFF2-40B4-BE49-F238E27FC236}">
                    <a16:creationId xmlns:a16="http://schemas.microsoft.com/office/drawing/2014/main" xmlns:a14="http://schemas.microsoft.com/office/drawing/2010/main" xmlns="" id="{08A31E14-2CC7-4E34-9547-A30005FEACE7}"/>
                  </a:ext>
                </a:extLst>
              </p:cNvPr>
              <p:cNvSpPr txBox="1">
                <a:spLocks noRot="1" noChangeAspect="1" noMove="1" noResize="1" noEditPoints="1" noAdjustHandles="1" noChangeArrowheads="1" noChangeShapeType="1" noTextEdit="1"/>
              </p:cNvSpPr>
              <p:nvPr/>
            </p:nvSpPr>
            <p:spPr>
              <a:xfrm>
                <a:off x="391292" y="1208282"/>
                <a:ext cx="8361415" cy="969111"/>
              </a:xfrm>
              <a:prstGeom prst="rect">
                <a:avLst/>
              </a:prstGeom>
              <a:blipFill rotWithShape="1">
                <a:blip r:embed="rId2"/>
                <a:stretch>
                  <a:fillRect l="-729" b="-10692"/>
                </a:stretch>
              </a:blipFill>
            </p:spPr>
            <p:txBody>
              <a:bodyPr/>
              <a:lstStyle/>
              <a:p>
                <a:r>
                  <a:rPr lang="zh-CN" altLang="en-US">
                    <a:noFill/>
                  </a:rPr>
                  <a:t> </a:t>
                </a:r>
              </a:p>
            </p:txBody>
          </p:sp>
        </mc:Fallback>
      </mc:AlternateContent>
      <p:sp>
        <p:nvSpPr>
          <p:cNvPr id="2" name="矩形 1"/>
          <p:cNvSpPr/>
          <p:nvPr/>
        </p:nvSpPr>
        <p:spPr>
          <a:xfrm>
            <a:off x="391292" y="3036580"/>
            <a:ext cx="8267966" cy="1338828"/>
          </a:xfrm>
          <a:prstGeom prst="rect">
            <a:avLst/>
          </a:prstGeom>
        </p:spPr>
        <p:txBody>
          <a:bodyPr wrap="square">
            <a:spAutoFit/>
          </a:bodyPr>
          <a:lstStyle/>
          <a:p>
            <a:pPr>
              <a:lnSpc>
                <a:spcPct val="150000"/>
              </a:lnSpc>
            </a:pPr>
            <a:r>
              <a:rPr lang="zh-CN" altLang="zh-CN" dirty="0"/>
              <a:t>为了让</a:t>
            </a:r>
            <a:r>
              <a:rPr lang="en-US" altLang="zh-CN" dirty="0"/>
              <a:t>A*</a:t>
            </a:r>
            <a:r>
              <a:rPr lang="zh-CN" altLang="zh-CN" dirty="0"/>
              <a:t>算法发挥优势，需要设计一个好的启发函数。当树搜索算法中启发函数满足可容性时，或图搜索算法中启发函数满足一致性时，算法扩展任意</a:t>
            </a:r>
            <a:r>
              <a:rPr lang="zh-CN" altLang="en-US" dirty="0"/>
              <a:t>结点</a:t>
            </a:r>
            <a:r>
              <a:rPr lang="zh-CN" altLang="zh-CN" dirty="0"/>
              <a:t>时，该</a:t>
            </a:r>
            <a:r>
              <a:rPr lang="zh-CN" altLang="en-US" dirty="0"/>
              <a:t>结点</a:t>
            </a:r>
            <a:r>
              <a:rPr lang="zh-CN" altLang="zh-CN" dirty="0"/>
              <a:t>所对应评价函数取值必然不会超过找到最优解</a:t>
            </a:r>
            <a:r>
              <a:rPr lang="zh-CN" altLang="en-US" dirty="0"/>
              <a:t>结点</a:t>
            </a:r>
            <a:r>
              <a:rPr lang="zh-CN" altLang="zh-CN" dirty="0"/>
              <a:t>的评价函数值。</a:t>
            </a:r>
            <a:endParaRPr lang="zh-CN" altLang="en-US" dirty="0"/>
          </a:p>
        </p:txBody>
      </p:sp>
    </p:spTree>
    <p:extLst>
      <p:ext uri="{BB962C8B-B14F-4D97-AF65-F5344CB8AC3E}">
        <p14:creationId xmlns:p14="http://schemas.microsoft.com/office/powerpoint/2010/main" val="3885222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三、对抗搜索</a:t>
            </a:r>
          </a:p>
        </p:txBody>
      </p:sp>
      <p:sp>
        <p:nvSpPr>
          <p:cNvPr id="7" name="矩形 7">
            <a:extLst>
              <a:ext uri="{FF2B5EF4-FFF2-40B4-BE49-F238E27FC236}">
                <a16:creationId xmlns:a16="http://schemas.microsoft.com/office/drawing/2014/main"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2878382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0512" y="13878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人工智能中的搜索</a:t>
            </a:r>
          </a:p>
        </p:txBody>
      </p:sp>
      <p:sp>
        <p:nvSpPr>
          <p:cNvPr id="2" name="矩形 1"/>
          <p:cNvSpPr/>
          <p:nvPr/>
        </p:nvSpPr>
        <p:spPr>
          <a:xfrm>
            <a:off x="118534" y="2286254"/>
            <a:ext cx="3335866" cy="2308324"/>
          </a:xfrm>
          <a:prstGeom prst="rect">
            <a:avLst/>
          </a:prstGeom>
        </p:spPr>
        <p:txBody>
          <a:bodyPr wrap="square">
            <a:spAutoFit/>
          </a:bodyPr>
          <a:lstStyle/>
          <a:p>
            <a:pPr>
              <a:lnSpc>
                <a:spcPct val="150000"/>
              </a:lnSpc>
            </a:pPr>
            <a:r>
              <a:rPr lang="zh-CN" altLang="en-US" sz="2400" b="1" dirty="0">
                <a:latin typeface="华文楷体" panose="02010600040101010101" pitchFamily="2" charset="-122"/>
                <a:ea typeface="华文楷体" panose="02010600040101010101" pitchFamily="2" charset="-122"/>
              </a:rPr>
              <a:t>你见，或者不见我</a:t>
            </a:r>
          </a:p>
          <a:p>
            <a:pPr>
              <a:lnSpc>
                <a:spcPct val="150000"/>
              </a:lnSpc>
            </a:pPr>
            <a:r>
              <a:rPr lang="zh-CN" altLang="en-US" sz="2400" b="1" dirty="0">
                <a:latin typeface="华文楷体" panose="02010600040101010101" pitchFamily="2" charset="-122"/>
                <a:ea typeface="华文楷体" panose="02010600040101010101" pitchFamily="2" charset="-122"/>
              </a:rPr>
              <a:t>我就在那里</a:t>
            </a:r>
          </a:p>
          <a:p>
            <a:pPr>
              <a:lnSpc>
                <a:spcPct val="150000"/>
              </a:lnSpc>
            </a:pPr>
            <a:r>
              <a:rPr lang="zh-CN" altLang="en-US" sz="2400" b="1" dirty="0">
                <a:latin typeface="华文楷体" panose="02010600040101010101" pitchFamily="2" charset="-122"/>
                <a:ea typeface="华文楷体" panose="02010600040101010101" pitchFamily="2" charset="-122"/>
              </a:rPr>
              <a:t>不悲 不喜</a:t>
            </a:r>
            <a:endParaRPr lang="en-US" altLang="zh-CN" sz="2400" b="1" dirty="0">
              <a:latin typeface="华文楷体" panose="02010600040101010101" pitchFamily="2" charset="-122"/>
              <a:ea typeface="华文楷体" panose="02010600040101010101" pitchFamily="2" charset="-122"/>
            </a:endParaRPr>
          </a:p>
          <a:p>
            <a:pPr>
              <a:lnSpc>
                <a:spcPct val="150000"/>
              </a:lnSpc>
            </a:pPr>
            <a:r>
              <a:rPr lang="en-US" altLang="zh-CN" sz="2400" b="1" dirty="0">
                <a:latin typeface="华文楷体" panose="02010600040101010101" pitchFamily="2" charset="-122"/>
                <a:ea typeface="华文楷体" panose="02010600040101010101" pitchFamily="2" charset="-122"/>
              </a:rPr>
              <a:t>  </a:t>
            </a: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扎西拉姆多多</a:t>
            </a:r>
          </a:p>
        </p:txBody>
      </p:sp>
      <p:sp>
        <p:nvSpPr>
          <p:cNvPr id="3" name="流程图: 磁盘 2"/>
          <p:cNvSpPr/>
          <p:nvPr/>
        </p:nvSpPr>
        <p:spPr>
          <a:xfrm>
            <a:off x="3307644" y="2777677"/>
            <a:ext cx="1140178" cy="151964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华文楷体" panose="02010600040101010101" pitchFamily="2" charset="-122"/>
                <a:ea typeface="华文楷体" panose="02010600040101010101" pitchFamily="2" charset="-122"/>
              </a:rPr>
              <a:t>海量</a:t>
            </a:r>
            <a:endParaRPr lang="en-US" altLang="zh-CN" b="1" dirty="0">
              <a:latin typeface="华文楷体" panose="02010600040101010101" pitchFamily="2" charset="-122"/>
              <a:ea typeface="华文楷体" panose="02010600040101010101" pitchFamily="2" charset="-122"/>
            </a:endParaRPr>
          </a:p>
          <a:p>
            <a:pPr algn="ctr"/>
            <a:r>
              <a:rPr lang="zh-CN" altLang="en-US" b="1" dirty="0">
                <a:latin typeface="华文楷体" panose="02010600040101010101" pitchFamily="2" charset="-122"/>
                <a:ea typeface="华文楷体" panose="02010600040101010101" pitchFamily="2" charset="-122"/>
              </a:rPr>
              <a:t>信息源</a:t>
            </a:r>
          </a:p>
        </p:txBody>
      </p:sp>
      <p:sp>
        <p:nvSpPr>
          <p:cNvPr id="4" name="右箭头 3"/>
          <p:cNvSpPr/>
          <p:nvPr/>
        </p:nvSpPr>
        <p:spPr>
          <a:xfrm>
            <a:off x="4538134" y="3230224"/>
            <a:ext cx="2348089" cy="4203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华文楷体" panose="02010600040101010101" pitchFamily="2" charset="-122"/>
              <a:ea typeface="华文楷体" panose="02010600040101010101" pitchFamily="2" charset="-122"/>
            </a:endParaRPr>
          </a:p>
        </p:txBody>
      </p:sp>
      <p:sp>
        <p:nvSpPr>
          <p:cNvPr id="5" name="矩形 4"/>
          <p:cNvSpPr/>
          <p:nvPr/>
        </p:nvSpPr>
        <p:spPr>
          <a:xfrm>
            <a:off x="5042763" y="2794001"/>
            <a:ext cx="1338828" cy="369332"/>
          </a:xfrm>
          <a:prstGeom prst="rect">
            <a:avLst/>
          </a:prstGeom>
        </p:spPr>
        <p:txBody>
          <a:bodyPr wrap="none">
            <a:spAutoFit/>
          </a:bodyPr>
          <a:lstStyle/>
          <a:p>
            <a:r>
              <a:rPr lang="zh-CN" altLang="en-US" b="1" dirty="0">
                <a:latin typeface="华文楷体" panose="02010600040101010101" pitchFamily="2" charset="-122"/>
                <a:ea typeface="华文楷体" panose="02010600040101010101" pitchFamily="2" charset="-122"/>
              </a:rPr>
              <a:t>问题求解器</a:t>
            </a:r>
          </a:p>
        </p:txBody>
      </p:sp>
      <p:sp>
        <p:nvSpPr>
          <p:cNvPr id="23" name="圆角矩形 22"/>
          <p:cNvSpPr/>
          <p:nvPr/>
        </p:nvSpPr>
        <p:spPr bwMode="auto">
          <a:xfrm>
            <a:off x="4568690" y="3958066"/>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约束条件</a:t>
            </a:r>
          </a:p>
        </p:txBody>
      </p:sp>
      <p:sp>
        <p:nvSpPr>
          <p:cNvPr id="24" name="圆角矩形 23"/>
          <p:cNvSpPr/>
          <p:nvPr/>
        </p:nvSpPr>
        <p:spPr bwMode="auto">
          <a:xfrm>
            <a:off x="5734755" y="3952477"/>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rPr>
              <a:t>额外信息</a:t>
            </a:r>
          </a:p>
        </p:txBody>
      </p:sp>
      <p:sp>
        <p:nvSpPr>
          <p:cNvPr id="6" name="上箭头 5"/>
          <p:cNvSpPr/>
          <p:nvPr/>
        </p:nvSpPr>
        <p:spPr>
          <a:xfrm>
            <a:off x="5042765" y="3650609"/>
            <a:ext cx="195281" cy="301868"/>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华文楷体" panose="02010600040101010101" pitchFamily="2" charset="-122"/>
              <a:ea typeface="华文楷体" panose="02010600040101010101" pitchFamily="2" charset="-122"/>
            </a:endParaRPr>
          </a:p>
        </p:txBody>
      </p:sp>
      <p:sp>
        <p:nvSpPr>
          <p:cNvPr id="25" name="上箭头 24"/>
          <p:cNvSpPr/>
          <p:nvPr/>
        </p:nvSpPr>
        <p:spPr>
          <a:xfrm>
            <a:off x="6169649" y="3610051"/>
            <a:ext cx="195281" cy="301868"/>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华文楷体" panose="02010600040101010101" pitchFamily="2" charset="-122"/>
              <a:ea typeface="华文楷体" panose="02010600040101010101" pitchFamily="2" charset="-122"/>
            </a:endParaRPr>
          </a:p>
        </p:txBody>
      </p:sp>
      <p:sp>
        <p:nvSpPr>
          <p:cNvPr id="26" name="圆角矩形 95"/>
          <p:cNvSpPr>
            <a:spLocks/>
          </p:cNvSpPr>
          <p:nvPr/>
        </p:nvSpPr>
        <p:spPr bwMode="auto">
          <a:xfrm>
            <a:off x="6949120" y="2943235"/>
            <a:ext cx="1989422"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schemeClr val="bg1"/>
                </a:solidFill>
                <a:latin typeface="华文楷体" panose="02010600040101010101" pitchFamily="2" charset="-122"/>
                <a:ea typeface="华文楷体" panose="02010600040101010101" pitchFamily="2" charset="-122"/>
                <a:sym typeface="Times New Roman" pitchFamily="18" charset="0"/>
              </a:rPr>
              <a:t>问题所对应答案</a:t>
            </a:r>
            <a:endParaRPr lang="en-US" altLang="zh-CN" sz="2000" b="1" dirty="0">
              <a:solidFill>
                <a:schemeClr val="bg1"/>
              </a:solidFill>
              <a:latin typeface="华文楷体" panose="02010600040101010101" pitchFamily="2" charset="-122"/>
              <a:ea typeface="华文楷体" panose="02010600040101010101" pitchFamily="2" charset="-122"/>
              <a:sym typeface="Times New Roman" pitchFamily="18" charset="0"/>
            </a:endParaRPr>
          </a:p>
        </p:txBody>
      </p:sp>
    </p:spTree>
    <p:extLst>
      <p:ext uri="{BB962C8B-B14F-4D97-AF65-F5344CB8AC3E}">
        <p14:creationId xmlns:p14="http://schemas.microsoft.com/office/powerpoint/2010/main" val="2160995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33261" y="13905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p>
        </p:txBody>
      </p:sp>
      <p:sp>
        <p:nvSpPr>
          <p:cNvPr id="12" name="矩形 11"/>
          <p:cNvSpPr/>
          <p:nvPr/>
        </p:nvSpPr>
        <p:spPr>
          <a:xfrm>
            <a:off x="169334" y="899788"/>
            <a:ext cx="8658577" cy="2308324"/>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b="1" dirty="0">
                <a:ea typeface="华文楷体" panose="02010600040101010101" pitchFamily="2" charset="-122"/>
                <a:cs typeface="Times New Roman" panose="02020603050405020304" pitchFamily="18" charset="0"/>
              </a:rPr>
              <a:t>对抗搜索</a:t>
            </a:r>
            <a:r>
              <a:rPr lang="en-US" altLang="zh-CN" b="1" dirty="0">
                <a:ea typeface="华文楷体" panose="02010600040101010101" pitchFamily="2" charset="-122"/>
                <a:cs typeface="Times New Roman" panose="02020603050405020304" pitchFamily="18" charset="0"/>
              </a:rPr>
              <a:t>(Adversarial Search)</a:t>
            </a:r>
            <a:r>
              <a:rPr lang="zh-CN" altLang="en-US" b="1" dirty="0">
                <a:ea typeface="华文楷体" panose="02010600040101010101" pitchFamily="2" charset="-122"/>
                <a:cs typeface="Times New Roman" panose="02020603050405020304" pitchFamily="18" charset="0"/>
              </a:rPr>
              <a:t>也称为博弈搜索</a:t>
            </a:r>
            <a:r>
              <a:rPr lang="en-US" altLang="zh-CN" b="1" dirty="0">
                <a:ea typeface="华文楷体" panose="02010600040101010101" pitchFamily="2" charset="-122"/>
                <a:cs typeface="Times New Roman" panose="02020603050405020304" pitchFamily="18" charset="0"/>
              </a:rPr>
              <a:t>(Game Search)</a:t>
            </a:r>
          </a:p>
          <a:p>
            <a:pPr marL="285750" indent="-285750">
              <a:lnSpc>
                <a:spcPct val="200000"/>
              </a:lnSpc>
              <a:buFont typeface="Wingdings" panose="05000000000000000000" pitchFamily="2" charset="2"/>
              <a:buChar char="l"/>
            </a:pPr>
            <a:r>
              <a:rPr lang="zh-CN" altLang="en-US" b="1" dirty="0">
                <a:ea typeface="华文楷体" panose="02010600040101010101" pitchFamily="2" charset="-122"/>
                <a:cs typeface="Times New Roman" panose="02020603050405020304" pitchFamily="18" charset="0"/>
              </a:rPr>
              <a:t>在一个竞争的环境中，智能体</a:t>
            </a:r>
            <a:r>
              <a:rPr lang="en-US" altLang="zh-CN" b="1" dirty="0">
                <a:ea typeface="华文楷体" panose="02010600040101010101" pitchFamily="2" charset="-122"/>
                <a:cs typeface="Times New Roman" panose="02020603050405020304" pitchFamily="18" charset="0"/>
              </a:rPr>
              <a:t>(agents)</a:t>
            </a:r>
            <a:r>
              <a:rPr lang="zh-CN" altLang="en-US" b="1" dirty="0">
                <a:ea typeface="华文楷体" panose="02010600040101010101" pitchFamily="2" charset="-122"/>
                <a:cs typeface="Times New Roman" panose="02020603050405020304" pitchFamily="18" charset="0"/>
              </a:rPr>
              <a:t>之间通过竞争实现相反的利益，一方</a:t>
            </a:r>
            <a:r>
              <a:rPr lang="zh-CN" altLang="en-US" b="1" dirty="0">
                <a:solidFill>
                  <a:srgbClr val="C00000"/>
                </a:solidFill>
                <a:ea typeface="华文楷体" panose="02010600040101010101" pitchFamily="2" charset="-122"/>
                <a:cs typeface="Times New Roman" panose="02020603050405020304" pitchFamily="18" charset="0"/>
              </a:rPr>
              <a:t>最大化</a:t>
            </a:r>
            <a:r>
              <a:rPr lang="zh-CN" altLang="en-US" b="1" dirty="0">
                <a:ea typeface="华文楷体" panose="02010600040101010101" pitchFamily="2" charset="-122"/>
                <a:cs typeface="Times New Roman" panose="02020603050405020304" pitchFamily="18" charset="0"/>
              </a:rPr>
              <a:t>这个利益，另外一方</a:t>
            </a:r>
            <a:r>
              <a:rPr lang="zh-CN" altLang="en-US" b="1" dirty="0">
                <a:solidFill>
                  <a:srgbClr val="C00000"/>
                </a:solidFill>
                <a:ea typeface="华文楷体" panose="02010600040101010101" pitchFamily="2" charset="-122"/>
                <a:cs typeface="Times New Roman" panose="02020603050405020304" pitchFamily="18" charset="0"/>
              </a:rPr>
              <a:t>最小化</a:t>
            </a:r>
            <a:r>
              <a:rPr lang="zh-CN" altLang="en-US" b="1" dirty="0">
                <a:ea typeface="华文楷体" panose="02010600040101010101" pitchFamily="2" charset="-122"/>
                <a:cs typeface="Times New Roman" panose="02020603050405020304" pitchFamily="18" charset="0"/>
              </a:rPr>
              <a:t>这个利益。</a:t>
            </a:r>
          </a:p>
          <a:p>
            <a:pPr marL="285750" indent="-285750">
              <a:lnSpc>
                <a:spcPct val="200000"/>
              </a:lnSpc>
              <a:buFont typeface="Wingdings" panose="05000000000000000000" pitchFamily="2" charset="2"/>
              <a:buChar char="l"/>
            </a:pPr>
            <a:endParaRPr lang="zh-CN" altLang="en-US" b="1" dirty="0">
              <a:ea typeface="华文楷体" panose="02010600040101010101" pitchFamily="2" charset="-122"/>
              <a:cs typeface="Times New Roman" panose="02020603050405020304" pitchFamily="18" charset="0"/>
            </a:endParaRPr>
          </a:p>
        </p:txBody>
      </p:sp>
      <p:sp>
        <p:nvSpPr>
          <p:cNvPr id="15" name="矩形 14"/>
          <p:cNvSpPr/>
          <p:nvPr/>
        </p:nvSpPr>
        <p:spPr>
          <a:xfrm>
            <a:off x="833281" y="2784136"/>
            <a:ext cx="2827866" cy="1938992"/>
          </a:xfrm>
          <a:prstGeom prst="rect">
            <a:avLst/>
          </a:prstGeom>
        </p:spPr>
        <p:txBody>
          <a:bodyPr wrap="square">
            <a:spAutoFit/>
          </a:bodyPr>
          <a:lstStyle/>
          <a:p>
            <a:pPr>
              <a:lnSpc>
                <a:spcPct val="150000"/>
              </a:lnSpc>
            </a:pPr>
            <a:r>
              <a:rPr lang="zh-CN" altLang="en-US" sz="2000" b="1" dirty="0">
                <a:ea typeface="华文楷体" panose="02010600040101010101" pitchFamily="2" charset="-122"/>
              </a:rPr>
              <a:t>狭路相逢勇者胜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勇者相逢智者胜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智者相逢德者胜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德者相逢道者</a:t>
            </a:r>
            <a:r>
              <a:rPr lang="zh-CN" altLang="en-US" sz="2000" b="1" dirty="0">
                <a:solidFill>
                  <a:srgbClr val="C00000"/>
                </a:solidFill>
                <a:ea typeface="华文楷体" panose="02010600040101010101" pitchFamily="2" charset="-122"/>
              </a:rPr>
              <a:t>胜</a:t>
            </a:r>
          </a:p>
        </p:txBody>
      </p:sp>
      <p:sp>
        <p:nvSpPr>
          <p:cNvPr id="20" name="圆角矩形 19"/>
          <p:cNvSpPr/>
          <p:nvPr/>
        </p:nvSpPr>
        <p:spPr bwMode="auto">
          <a:xfrm>
            <a:off x="5360934" y="5300542"/>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智能体</a:t>
            </a:r>
          </a:p>
        </p:txBody>
      </p:sp>
      <p:sp>
        <p:nvSpPr>
          <p:cNvPr id="27" name="圆角矩形 95"/>
          <p:cNvSpPr>
            <a:spLocks/>
          </p:cNvSpPr>
          <p:nvPr/>
        </p:nvSpPr>
        <p:spPr bwMode="auto">
          <a:xfrm>
            <a:off x="4898756" y="3938299"/>
            <a:ext cx="1989422" cy="892175"/>
          </a:xfrm>
          <a:prstGeom prst="roundRect">
            <a:avLst>
              <a:gd name="adj" fmla="val 16667"/>
            </a:avLst>
          </a:prstGeom>
          <a:solidFill>
            <a:srgbClr val="FF0000"/>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sz="2800">
                <a:solidFill>
                  <a:schemeClr val="tx1"/>
                </a:solidFill>
                <a:latin typeface="Verdana" pitchFamily="34" charset="0"/>
                <a:ea typeface="宋体" pitchFamily="2" charset="-122"/>
              </a:defRPr>
            </a:lvl9pPr>
          </a:lstStyle>
          <a:p>
            <a:pPr algn="ctr">
              <a:buFont typeface="Arial" panose="020B0604020202020204" pitchFamily="34" charset="0"/>
              <a:buNone/>
              <a:defRPr/>
            </a:pPr>
            <a:r>
              <a:rPr lang="zh-CN" altLang="en-US" sz="2000" b="1" dirty="0">
                <a:solidFill>
                  <a:schemeClr val="bg1"/>
                </a:solidFill>
                <a:latin typeface="+mn-lt"/>
                <a:ea typeface="华文楷体" panose="02010600040101010101" pitchFamily="2" charset="-122"/>
                <a:sym typeface="Times New Roman" pitchFamily="18" charset="0"/>
              </a:rPr>
              <a:t>目标</a:t>
            </a:r>
            <a:endParaRPr lang="en-US" altLang="zh-CN" sz="2000" b="1" dirty="0">
              <a:solidFill>
                <a:schemeClr val="bg1"/>
              </a:solidFill>
              <a:latin typeface="+mn-lt"/>
              <a:ea typeface="华文楷体" panose="02010600040101010101" pitchFamily="2" charset="-122"/>
              <a:sym typeface="Times New Roman" pitchFamily="18" charset="0"/>
            </a:endParaRPr>
          </a:p>
        </p:txBody>
      </p:sp>
      <p:sp>
        <p:nvSpPr>
          <p:cNvPr id="28" name="圆角矩形 27"/>
          <p:cNvSpPr/>
          <p:nvPr/>
        </p:nvSpPr>
        <p:spPr bwMode="auto">
          <a:xfrm>
            <a:off x="5353698" y="3055655"/>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对手</a:t>
            </a:r>
          </a:p>
        </p:txBody>
      </p:sp>
      <p:sp>
        <p:nvSpPr>
          <p:cNvPr id="9" name="上箭头 8"/>
          <p:cNvSpPr/>
          <p:nvPr/>
        </p:nvSpPr>
        <p:spPr>
          <a:xfrm>
            <a:off x="5791868" y="4907897"/>
            <a:ext cx="257547" cy="39264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0" name="下箭头 9"/>
          <p:cNvSpPr/>
          <p:nvPr/>
        </p:nvSpPr>
        <p:spPr>
          <a:xfrm>
            <a:off x="5791868" y="3529673"/>
            <a:ext cx="257547" cy="408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1" name="矩形 10"/>
          <p:cNvSpPr/>
          <p:nvPr/>
        </p:nvSpPr>
        <p:spPr>
          <a:xfrm>
            <a:off x="6173608" y="4863108"/>
            <a:ext cx="1338828" cy="369332"/>
          </a:xfrm>
          <a:prstGeom prst="rect">
            <a:avLst/>
          </a:prstGeom>
        </p:spPr>
        <p:txBody>
          <a:bodyPr wrap="none">
            <a:spAutoFit/>
          </a:bodyPr>
          <a:lstStyle/>
          <a:p>
            <a:r>
              <a:rPr lang="zh-CN" altLang="en-US" b="1" dirty="0">
                <a:ea typeface="华文楷体" panose="02010600040101010101" pitchFamily="2" charset="-122"/>
              </a:rPr>
              <a:t>最大化利益</a:t>
            </a:r>
          </a:p>
        </p:txBody>
      </p:sp>
      <p:sp>
        <p:nvSpPr>
          <p:cNvPr id="30" name="矩形 29"/>
          <p:cNvSpPr/>
          <p:nvPr/>
        </p:nvSpPr>
        <p:spPr>
          <a:xfrm>
            <a:off x="6151030" y="3507095"/>
            <a:ext cx="1338828" cy="369332"/>
          </a:xfrm>
          <a:prstGeom prst="rect">
            <a:avLst/>
          </a:prstGeom>
        </p:spPr>
        <p:txBody>
          <a:bodyPr wrap="none">
            <a:spAutoFit/>
          </a:bodyPr>
          <a:lstStyle/>
          <a:p>
            <a:r>
              <a:rPr lang="zh-CN" altLang="en-US" b="1" dirty="0">
                <a:ea typeface="华文楷体" panose="02010600040101010101" pitchFamily="2" charset="-122"/>
              </a:rPr>
              <a:t>最小化利益</a:t>
            </a:r>
          </a:p>
        </p:txBody>
      </p:sp>
    </p:spTree>
    <p:extLst>
      <p:ext uri="{BB962C8B-B14F-4D97-AF65-F5344CB8AC3E}">
        <p14:creationId xmlns:p14="http://schemas.microsoft.com/office/powerpoint/2010/main" val="2471861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98886" y="150073"/>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p>
        </p:txBody>
      </p:sp>
      <p:sp>
        <p:nvSpPr>
          <p:cNvPr id="13" name="内容占位符 3"/>
          <p:cNvSpPr>
            <a:spLocks noGrp="1"/>
          </p:cNvSpPr>
          <p:nvPr>
            <p:ph idx="1"/>
          </p:nvPr>
        </p:nvSpPr>
        <p:spPr>
          <a:xfrm>
            <a:off x="129822" y="1081009"/>
            <a:ext cx="8848165" cy="4298348"/>
          </a:xfrm>
        </p:spPr>
        <p:txBody>
          <a:bodyPr>
            <a:noAutofit/>
          </a:bodyPr>
          <a:lstStyle/>
          <a:p>
            <a:pPr algn="just">
              <a:lnSpc>
                <a:spcPct val="20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最小最大搜索</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(Minimax Search):</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最小最大搜索是在对抗搜索中最为基本的一种让玩家来计算最优策略的方法</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200000"/>
              </a:lnSpc>
            </a:pP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Alpha-Beta</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剪枝搜索</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(Pruning Search)</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一种对最小最大搜索进行改进的算法，即在搜索过程中可剪除无需搜索的分支节点，且不影响搜索结果。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p>
          <a:p>
            <a:pPr algn="just">
              <a:lnSpc>
                <a:spcPct val="20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蒙特卡洛树搜索</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(Monte-Carlo Tree Search</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通过采样而非穷举方法来实现搜索。</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153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08001" y="94989"/>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p>
        </p:txBody>
      </p:sp>
      <p:sp>
        <p:nvSpPr>
          <p:cNvPr id="2" name="矩形 1"/>
          <p:cNvSpPr/>
          <p:nvPr/>
        </p:nvSpPr>
        <p:spPr>
          <a:xfrm>
            <a:off x="259643" y="1011938"/>
            <a:ext cx="8636001" cy="1077218"/>
          </a:xfrm>
          <a:prstGeom prst="rect">
            <a:avLst/>
          </a:prstGeom>
        </p:spPr>
        <p:txBody>
          <a:bodyPr wrap="square">
            <a:spAutoFit/>
          </a:bodyPr>
          <a:lstStyle/>
          <a:p>
            <a:pPr marL="285750" indent="-285750" algn="just">
              <a:buFont typeface="Wingdings" panose="05000000000000000000" pitchFamily="2" charset="2"/>
              <a:buChar char="l"/>
            </a:pP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本书主要讨论在确定的、全局可观察的、竞争对手轮流行动、零和游戏（</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zero-sum</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）下的对抗搜索</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两人对决游戏</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 (MAX and MIN, MAX</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先走</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可如下形式化描述，从而将其转换为对抗搜索问题</a:t>
            </a:r>
          </a:p>
          <a:p>
            <a:pPr algn="ctr"/>
            <a:endParaRPr lang="zh-CN" altLang="en-US" sz="1600" b="1" dirty="0">
              <a:latin typeface="华文楷体" panose="02010600040101010101" pitchFamily="2" charset="-122"/>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257100350"/>
                  </p:ext>
                </p:extLst>
              </p:nvPr>
            </p:nvGraphicFramePr>
            <p:xfrm>
              <a:off x="442253" y="2057798"/>
              <a:ext cx="8442104" cy="2945279"/>
            </p:xfrm>
            <a:graphic>
              <a:graphicData uri="http://schemas.openxmlformats.org/drawingml/2006/table">
                <a:tbl>
                  <a:tblPr firstRow="1" bandRow="1">
                    <a:tableStyleId>{5C22544A-7EE6-4342-B048-85BDC9FD1C3A}</a:tableStyleId>
                  </a:tblPr>
                  <a:tblGrid>
                    <a:gridCol w="2338759">
                      <a:extLst>
                        <a:ext uri="{9D8B030D-6E8A-4147-A177-3AD203B41FA5}">
                          <a16:colId xmlns:a16="http://schemas.microsoft.com/office/drawing/2014/main" val="20000"/>
                        </a:ext>
                      </a:extLst>
                    </a:gridCol>
                    <a:gridCol w="6103345">
                      <a:extLst>
                        <a:ext uri="{9D8B030D-6E8A-4147-A177-3AD203B41FA5}">
                          <a16:colId xmlns:a16="http://schemas.microsoft.com/office/drawing/2014/main" val="20001"/>
                        </a:ext>
                      </a:extLst>
                    </a:gridCol>
                  </a:tblGrid>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状态</a:t>
                          </a:r>
                          <a14:m>
                            <m:oMath xmlns:m="http://schemas.openxmlformats.org/officeDocument/2006/math">
                              <m:r>
                                <a:rPr lang="en-US" altLang="zh-CN" sz="1400" b="1" i="1" kern="1200">
                                  <a:solidFill>
                                    <a:schemeClr val="tx1"/>
                                  </a:solidFill>
                                  <a:effectLst/>
                                  <a:latin typeface="Cambria Math"/>
                                  <a:ea typeface="+mn-ea"/>
                                  <a:cs typeface="+mn-cs"/>
                                </a:rPr>
                                <m:t>𝒔</m:t>
                              </m:r>
                            </m:oMath>
                          </a14:m>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包括当前的游戏局面和当前行动的智能体。函数</a:t>
                          </a:r>
                          <a14:m>
                            <m:oMath xmlns:m="http://schemas.openxmlformats.org/officeDocument/2006/math">
                              <m:r>
                                <a:rPr lang="en-US" altLang="zh-CN" sz="1400" b="1" i="1" kern="1200">
                                  <a:solidFill>
                                    <a:schemeClr val="tx1"/>
                                  </a:solidFill>
                                  <a:effectLst/>
                                  <a:latin typeface="Cambria Math"/>
                                  <a:ea typeface="+mn-ea"/>
                                  <a:cs typeface="+mn-cs"/>
                                </a:rPr>
                                <m:t>𝒑𝒍𝒂𝒚𝒆𝒓</m:t>
                              </m:r>
                              <m:r>
                                <a:rPr lang="en-US" altLang="zh-CN" sz="1400" b="1" i="1" kern="1200">
                                  <a:solidFill>
                                    <a:schemeClr val="tx1"/>
                                  </a:solidFill>
                                  <a:effectLst/>
                                  <a:latin typeface="Cambria Math"/>
                                  <a:ea typeface="+mn-ea"/>
                                  <a:cs typeface="+mn-cs"/>
                                </a:rPr>
                                <m:t>(</m:t>
                              </m:r>
                              <m:r>
                                <a:rPr lang="en-US" altLang="zh-CN" sz="1400" b="1" i="1" kern="1200">
                                  <a:solidFill>
                                    <a:schemeClr val="tx1"/>
                                  </a:solidFill>
                                  <a:effectLst/>
                                  <a:latin typeface="Cambria Math"/>
                                  <a:ea typeface="+mn-ea"/>
                                  <a:cs typeface="+mn-cs"/>
                                </a:rPr>
                                <m:t>𝒔</m:t>
                              </m:r>
                              <m:r>
                                <a:rPr lang="en-US" altLang="zh-CN" sz="1400" b="1" i="1" kern="1200">
                                  <a:solidFill>
                                    <a:schemeClr val="tx1"/>
                                  </a:solidFill>
                                  <a:effectLst/>
                                  <a:latin typeface="Cambria Math"/>
                                  <a:ea typeface="+mn-ea"/>
                                  <a:cs typeface="+mn-cs"/>
                                </a:rPr>
                                <m:t>)</m:t>
                              </m:r>
                            </m:oMath>
                          </a14:m>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给出状态</a:t>
                          </a:r>
                          <a14:m>
                            <m:oMath xmlns:m="http://schemas.openxmlformats.org/officeDocument/2006/math">
                              <m:r>
                                <a:rPr lang="en-US" altLang="zh-CN" sz="1400" b="1" i="1" kern="1200">
                                  <a:solidFill>
                                    <a:schemeClr val="tx1"/>
                                  </a:solidFill>
                                  <a:effectLst/>
                                  <a:latin typeface="Cambria Math"/>
                                  <a:ea typeface="+mn-ea"/>
                                  <a:cs typeface="+mn-cs"/>
                                </a:rPr>
                                <m:t>𝒔</m:t>
                              </m:r>
                            </m:oMath>
                          </a14:m>
                          <a:r>
                            <a:rPr lang="zh-CN" altLang="zh-CN" sz="1400" b="1" kern="1200" dirty="0">
                              <a:solidFill>
                                <a:schemeClr val="tx1"/>
                              </a:solidFill>
                              <a:effectLst/>
                              <a:latin typeface="华文楷体" panose="02010600040101010101" pitchFamily="2" charset="-122"/>
                              <a:ea typeface="华文楷体" panose="02010600040101010101" pitchFamily="2" charset="-122"/>
                              <a:cs typeface="+mn-cs"/>
                            </a:rPr>
                            <a:t>下行动的智能体。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动作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给定状态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，动作指的是</a:t>
                          </a:r>
                          <a14:m>
                            <m:oMath xmlns:m="http://schemas.openxmlformats.org/officeDocument/2006/math">
                              <m:r>
                                <a:rPr lang="en-US" altLang="zh-CN" sz="1400" b="1" i="1" kern="1200">
                                  <a:solidFill>
                                    <a:schemeClr val="dk1"/>
                                  </a:solidFill>
                                  <a:effectLst/>
                                  <a:latin typeface="Cambria Math"/>
                                  <a:ea typeface="+mn-ea"/>
                                  <a:cs typeface="+mn-cs"/>
                                </a:rPr>
                                <m:t>𝐩𝐥𝐚𝐲𝐞𝐫</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在当前局面下可以采取的操作</a:t>
                          </a:r>
                          <a14:m>
                            <m:oMath xmlns:m="http://schemas.openxmlformats.org/officeDocument/2006/math">
                              <m:r>
                                <a:rPr lang="en-US" altLang="zh-CN" sz="1400" b="1" i="1" kern="1200">
                                  <a:solidFill>
                                    <a:schemeClr val="dk1"/>
                                  </a:solidFill>
                                  <a:effectLst/>
                                  <a:latin typeface="Cambria Math"/>
                                  <a:ea typeface="+mn-ea"/>
                                  <a:cs typeface="+mn-cs"/>
                                </a:rPr>
                                <m:t>𝒂</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，记动作集合为</a:t>
                          </a:r>
                          <a14:m>
                            <m:oMath xmlns:m="http://schemas.openxmlformats.org/officeDocument/2006/math">
                              <m:r>
                                <a:rPr lang="en-US" altLang="zh-CN" sz="1400" b="1" i="1" kern="1200">
                                  <a:solidFill>
                                    <a:schemeClr val="dk1"/>
                                  </a:solidFill>
                                  <a:effectLst/>
                                  <a:latin typeface="Cambria Math"/>
                                  <a:ea typeface="+mn-ea"/>
                                  <a:cs typeface="+mn-cs"/>
                                </a:rPr>
                                <m:t>𝐚𝐜𝐭𝐢𝐨𝐧𝐬</m:t>
                              </m:r>
                              <m:d>
                                <m:dPr>
                                  <m:ctrlPr>
                                    <a:rPr lang="zh-CN" altLang="zh-CN" sz="1400" b="1" i="1" kern="1200">
                                      <a:solidFill>
                                        <a:schemeClr val="dk1"/>
                                      </a:solidFill>
                                      <a:effectLst/>
                                      <a:latin typeface="Cambria Math" panose="02040503050406030204" pitchFamily="18" charset="0"/>
                                      <a:ea typeface="+mn-ea"/>
                                      <a:cs typeface="+mn-cs"/>
                                    </a:rPr>
                                  </m:ctrlPr>
                                </m:dPr>
                                <m:e>
                                  <m:r>
                                    <a:rPr lang="en-US" altLang="zh-CN" sz="1400" b="1" i="1" kern="1200">
                                      <a:solidFill>
                                        <a:schemeClr val="dk1"/>
                                      </a:solidFill>
                                      <a:effectLst/>
                                      <a:latin typeface="Cambria Math"/>
                                      <a:ea typeface="+mn-ea"/>
                                      <a:cs typeface="+mn-cs"/>
                                    </a:rPr>
                                    <m:t>𝒔</m:t>
                                  </m:r>
                                </m:e>
                              </m:d>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241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状态转移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给定状态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和动作</a:t>
                          </a:r>
                          <a14:m>
                            <m:oMath xmlns:m="http://schemas.openxmlformats.org/officeDocument/2006/math">
                              <m:r>
                                <a:rPr lang="en-US" altLang="zh-CN" sz="1400" b="1" i="1" kern="1200">
                                  <a:solidFill>
                                    <a:schemeClr val="dk1"/>
                                  </a:solidFill>
                                  <a:effectLst/>
                                  <a:latin typeface="Cambria Math"/>
                                  <a:ea typeface="+mn-ea"/>
                                  <a:cs typeface="+mn-cs"/>
                                </a:rPr>
                                <m:t>𝒂</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𝒂𝒄𝒕𝒊𝒐𝒏𝒔</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，状态转移函数</a:t>
                          </a:r>
                          <a14:m>
                            <m:oMath xmlns:m="http://schemas.openxmlformats.org/officeDocument/2006/math">
                              <m:r>
                                <a:rPr lang="en-US" altLang="zh-CN" sz="1400" b="1" i="1" kern="1200">
                                  <a:solidFill>
                                    <a:schemeClr val="dk1"/>
                                  </a:solidFill>
                                  <a:effectLst/>
                                  <a:latin typeface="Cambria Math"/>
                                  <a:ea typeface="+mn-ea"/>
                                  <a:cs typeface="+mn-cs"/>
                                </a:rPr>
                                <m:t>𝐫𝐞𝐬𝐮𝐥𝐭</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𝒂</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决定了在</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状态采取</a:t>
                          </a:r>
                          <a14:m>
                            <m:oMath xmlns:m="http://schemas.openxmlformats.org/officeDocument/2006/math">
                              <m:r>
                                <a:rPr lang="en-US" altLang="zh-CN" sz="1400" b="1" i="1" kern="1200">
                                  <a:solidFill>
                                    <a:schemeClr val="dk1"/>
                                  </a:solidFill>
                                  <a:effectLst/>
                                  <a:latin typeface="Cambria Math"/>
                                  <a:ea typeface="+mn-ea"/>
                                  <a:cs typeface="+mn-cs"/>
                                </a:rPr>
                                <m:t>𝒂</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动作后所得后继状态。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8921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终局状态检测</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终止状态检测函数</a:t>
                          </a:r>
                          <a14:m>
                            <m:oMath xmlns:m="http://schemas.openxmlformats.org/officeDocument/2006/math">
                              <m:r>
                                <a:rPr lang="en-US" altLang="zh-CN" sz="1400" b="1" i="1" kern="1200">
                                  <a:solidFill>
                                    <a:schemeClr val="dk1"/>
                                  </a:solidFill>
                                  <a:effectLst/>
                                  <a:latin typeface="Cambria Math"/>
                                  <a:ea typeface="+mn-ea"/>
                                  <a:cs typeface="+mn-cs"/>
                                </a:rPr>
                                <m:t>𝐭𝐞𝐫𝐦𝐢𝐧𝐚𝐥</m:t>
                              </m:r>
                              <m:r>
                                <a:rPr lang="en-US" altLang="zh-CN" sz="1400" b="1" kern="1200">
                                  <a:solidFill>
                                    <a:schemeClr val="dk1"/>
                                  </a:solidFill>
                                  <a:effectLst/>
                                  <a:latin typeface="Cambria Math"/>
                                  <a:ea typeface="+mn-ea"/>
                                  <a:cs typeface="+mn-cs"/>
                                </a:rPr>
                                <m:t>_</m:t>
                              </m:r>
                              <m:r>
                                <a:rPr lang="en-US" altLang="zh-CN" sz="1400" b="1" i="1" kern="1200">
                                  <a:solidFill>
                                    <a:schemeClr val="dk1"/>
                                  </a:solidFill>
                                  <a:effectLst/>
                                  <a:latin typeface="Cambria Math"/>
                                  <a:ea typeface="+mn-ea"/>
                                  <a:cs typeface="+mn-cs"/>
                                </a:rPr>
                                <m:t>𝐭𝐞𝐬𝐭</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𝐬</m:t>
                              </m:r>
                              <m:r>
                                <a:rPr lang="en-US" altLang="zh-CN" sz="1400" b="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用于测试游戏是否在状态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结束。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881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终局得分</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终局得分</a:t>
                          </a:r>
                          <a14:m>
                            <m:oMath xmlns:m="http://schemas.openxmlformats.org/officeDocument/2006/math">
                              <m:r>
                                <a:rPr lang="en-US" altLang="zh-CN" sz="1400" b="1" i="1" kern="1200">
                                  <a:solidFill>
                                    <a:schemeClr val="dk1"/>
                                  </a:solidFill>
                                  <a:effectLst/>
                                  <a:latin typeface="Cambria Math"/>
                                  <a:ea typeface="+mn-ea"/>
                                  <a:cs typeface="+mn-cs"/>
                                </a:rPr>
                                <m:t>𝐮𝐭𝐢𝐥𝐢𝐭𝐲</m:t>
                              </m:r>
                              <m:r>
                                <a:rPr lang="en-US" altLang="zh-CN" sz="1400" b="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𝒔</m:t>
                              </m:r>
                              <m:r>
                                <a:rPr lang="en-US" altLang="zh-CN" sz="1400" b="1" i="1" kern="1200">
                                  <a:solidFill>
                                    <a:schemeClr val="dk1"/>
                                  </a:solidFill>
                                  <a:effectLst/>
                                  <a:latin typeface="Cambria Math"/>
                                  <a:ea typeface="+mn-ea"/>
                                  <a:cs typeface="+mn-cs"/>
                                </a:rPr>
                                <m:t>,</m:t>
                              </m:r>
                              <m:r>
                                <a:rPr lang="en-US" altLang="zh-CN" sz="1400" b="1" i="1" kern="1200">
                                  <a:solidFill>
                                    <a:schemeClr val="dk1"/>
                                  </a:solidFill>
                                  <a:effectLst/>
                                  <a:latin typeface="Cambria Math"/>
                                  <a:ea typeface="+mn-ea"/>
                                  <a:cs typeface="+mn-cs"/>
                                </a:rPr>
                                <m:t>𝒑</m:t>
                              </m:r>
                              <m:r>
                                <a:rPr lang="en-US" altLang="zh-CN" sz="1400" b="1" i="1" kern="1200">
                                  <a:solidFill>
                                    <a:schemeClr val="dk1"/>
                                  </a:solidFill>
                                  <a:effectLst/>
                                  <a:latin typeface="Cambria Math"/>
                                  <a:ea typeface="+mn-ea"/>
                                  <a:cs typeface="+mn-cs"/>
                                </a:rPr>
                                <m:t>)</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表示在终局状态</a:t>
                          </a:r>
                          <a14:m>
                            <m:oMath xmlns:m="http://schemas.openxmlformats.org/officeDocument/2006/math">
                              <m:r>
                                <a:rPr lang="en-US" altLang="zh-CN" sz="1400" b="1" i="1" kern="1200">
                                  <a:solidFill>
                                    <a:schemeClr val="dk1"/>
                                  </a:solidFill>
                                  <a:effectLst/>
                                  <a:latin typeface="Cambria Math"/>
                                  <a:ea typeface="+mn-ea"/>
                                  <a:cs typeface="+mn-cs"/>
                                </a:rPr>
                                <m:t>𝒔</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时玩家</a:t>
                          </a:r>
                          <a14:m>
                            <m:oMath xmlns:m="http://schemas.openxmlformats.org/officeDocument/2006/math">
                              <m:r>
                                <a:rPr lang="en-US" altLang="zh-CN" sz="1400" b="1" i="1" kern="1200">
                                  <a:solidFill>
                                    <a:schemeClr val="dk1"/>
                                  </a:solidFill>
                                  <a:effectLst/>
                                  <a:latin typeface="Cambria Math"/>
                                  <a:ea typeface="+mn-ea"/>
                                  <a:cs typeface="+mn-cs"/>
                                </a:rPr>
                                <m:t>𝒑</m:t>
                              </m:r>
                            </m:oMath>
                          </a14:m>
                          <a:r>
                            <a:rPr lang="zh-CN" altLang="zh-CN" sz="1400" b="1" kern="1200" dirty="0">
                              <a:solidFill>
                                <a:schemeClr val="dk1"/>
                              </a:solidFill>
                              <a:effectLst/>
                              <a:latin typeface="华文楷体" panose="02010600040101010101" pitchFamily="2" charset="-122"/>
                              <a:ea typeface="华文楷体" panose="02010600040101010101" pitchFamily="2" charset="-122"/>
                              <a:cs typeface="+mn-cs"/>
                            </a:rPr>
                            <a:t>的得分。</a:t>
                          </a:r>
                          <a:endParaRPr lang="zh-CN" altLang="en-US" sz="1400" b="1" kern="1200" dirty="0">
                            <a:solidFill>
                              <a:schemeClr val="dk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257100350"/>
                  </p:ext>
                </p:extLst>
              </p:nvPr>
            </p:nvGraphicFramePr>
            <p:xfrm>
              <a:off x="442253" y="2057798"/>
              <a:ext cx="8442104" cy="2945279"/>
            </p:xfrm>
            <a:graphic>
              <a:graphicData uri="http://schemas.openxmlformats.org/drawingml/2006/table">
                <a:tbl>
                  <a:tblPr firstRow="1" bandRow="1">
                    <a:tableStyleId>{5C22544A-7EE6-4342-B048-85BDC9FD1C3A}</a:tableStyleId>
                  </a:tblPr>
                  <a:tblGrid>
                    <a:gridCol w="2338759">
                      <a:extLst>
                        <a:ext uri="{9D8B030D-6E8A-4147-A177-3AD203B41FA5}">
                          <a16:colId xmlns:a16="http://schemas.microsoft.com/office/drawing/2014/main" val="20000"/>
                        </a:ext>
                      </a:extLst>
                    </a:gridCol>
                    <a:gridCol w="6103345">
                      <a:extLst>
                        <a:ext uri="{9D8B030D-6E8A-4147-A177-3AD203B41FA5}">
                          <a16:colId xmlns:a16="http://schemas.microsoft.com/office/drawing/2014/main" val="20001"/>
                        </a:ext>
                      </a:extLst>
                    </a:gridCol>
                  </a:tblGrid>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962" r="-200" b="-367308"/>
                          </a:stretch>
                        </a:blipFill>
                      </a:tcPr>
                    </a:tc>
                    <a:extLst>
                      <a:ext uri="{0D108BD9-81ED-4DB2-BD59-A6C34878D82A}">
                        <a16:rowId xmlns:a16="http://schemas.microsoft.com/office/drawing/2014/main" val="10000"/>
                      </a:ext>
                    </a:extLst>
                  </a:tr>
                  <a:tr h="632418">
                    <a:tc>
                      <a:txBody>
                        <a:bodyPr/>
                        <a:lstStyle/>
                        <a:p>
                          <a:pPr algn="ct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动作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100962" r="-200" b="-267308"/>
                          </a:stretch>
                        </a:blipFill>
                      </a:tcPr>
                    </a:tc>
                    <a:extLst>
                      <a:ext uri="{0D108BD9-81ED-4DB2-BD59-A6C34878D82A}">
                        <a16:rowId xmlns:a16="http://schemas.microsoft.com/office/drawing/2014/main" val="10001"/>
                      </a:ext>
                    </a:extLst>
                  </a:tr>
                  <a:tr h="63241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状态转移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200962" r="-200" b="-167308"/>
                          </a:stretch>
                        </a:blipFill>
                      </a:tcPr>
                    </a:tc>
                    <a:extLst>
                      <a:ext uri="{0D108BD9-81ED-4DB2-BD59-A6C34878D82A}">
                        <a16:rowId xmlns:a16="http://schemas.microsoft.com/office/drawing/2014/main" val="10002"/>
                      </a:ext>
                    </a:extLst>
                  </a:tr>
                  <a:tr h="58921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终局状态检测</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322680" r="-200" b="-79381"/>
                          </a:stretch>
                        </a:blipFill>
                      </a:tcPr>
                    </a:tc>
                    <a:extLst>
                      <a:ext uri="{0D108BD9-81ED-4DB2-BD59-A6C34878D82A}">
                        <a16:rowId xmlns:a16="http://schemas.microsoft.com/office/drawing/2014/main" val="10003"/>
                      </a:ext>
                    </a:extLst>
                  </a:tr>
                  <a:tr h="45881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终局得分</a:t>
                          </a:r>
                          <a:endParaRPr lang="zh-CN" altLang="en-US" sz="1400" b="1" i="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423" t="-546667" r="-200" b="-2667"/>
                          </a:stretch>
                        </a:blipFill>
                      </a:tcPr>
                    </a:tc>
                    <a:extLst>
                      <a:ext uri="{0D108BD9-81ED-4DB2-BD59-A6C34878D82A}">
                        <a16:rowId xmlns:a16="http://schemas.microsoft.com/office/drawing/2014/main" val="10004"/>
                      </a:ext>
                    </a:extLst>
                  </a:tr>
                </a:tbl>
              </a:graphicData>
            </a:graphic>
          </p:graphicFrame>
        </mc:Fallback>
      </mc:AlternateContent>
      <p:sp>
        <p:nvSpPr>
          <p:cNvPr id="5" name="矩形 4"/>
          <p:cNvSpPr/>
          <p:nvPr/>
        </p:nvSpPr>
        <p:spPr>
          <a:xfrm>
            <a:off x="215483" y="5262299"/>
            <a:ext cx="8895644" cy="1077218"/>
          </a:xfrm>
          <a:prstGeom prst="rect">
            <a:avLst/>
          </a:prstGeom>
        </p:spPr>
        <p:txBody>
          <a:bodyPr wrap="square">
            <a:spAutoFit/>
          </a:bodyPr>
          <a:lstStyle/>
          <a:p>
            <a:r>
              <a:rPr lang="zh-CN" altLang="en-US" sz="1600" b="1" dirty="0">
                <a:latin typeface="华文楷体" panose="02010600040101010101" pitchFamily="2" charset="-122"/>
                <a:ea typeface="华文楷体" panose="02010600040101010101" pitchFamily="2" charset="-122"/>
              </a:rPr>
              <a:t>注：所谓零和博弈是博弈论的一个概念，属非合作博弈。指参与博弈的各方，在严格竞争下，一方的收益必然意味着另一方的损失，博弈各方的收益和损失相加总和永远为“零”，双方不存在合作的可能。与“零和”对应，“双赢博弈”的基本理论就是“利己”不“损人”，通过谈判、合作达到皆大欢喜的结果。</a:t>
            </a:r>
          </a:p>
        </p:txBody>
      </p:sp>
    </p:spTree>
    <p:extLst>
      <p:ext uri="{BB962C8B-B14F-4D97-AF65-F5344CB8AC3E}">
        <p14:creationId xmlns:p14="http://schemas.microsoft.com/office/powerpoint/2010/main" val="2884190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08001" y="128039"/>
            <a:ext cx="8376356" cy="657727"/>
          </a:xfrm>
        </p:spPr>
        <p:txBody>
          <a:bodyPr/>
          <a:lstStyle/>
          <a:p>
            <a:r>
              <a:rPr lang="zh-CN" altLang="en-US" sz="2800" dirty="0">
                <a:latin typeface="+mn-lt"/>
                <a:ea typeface="黑体" panose="02010609060101010101" pitchFamily="49" charset="-122"/>
                <a:cs typeface="Times New Roman" panose="02020603050405020304" pitchFamily="18" charset="0"/>
              </a:rPr>
              <a:t>对抗搜索：</a:t>
            </a:r>
            <a:r>
              <a:rPr lang="zh-CN" altLang="en-US" sz="2800" b="1" dirty="0">
                <a:latin typeface="+mn-lt"/>
                <a:ea typeface="黑体" panose="02010609060101010101" pitchFamily="49" charset="-122"/>
                <a:cs typeface="Times New Roman" panose="02020603050405020304" pitchFamily="18" charset="0"/>
              </a:rPr>
              <a:t>最小最大搜索</a:t>
            </a:r>
            <a:endParaRPr lang="zh-CN" altLang="en-US" sz="2800" dirty="0">
              <a:latin typeface="+mn-lt"/>
              <a:ea typeface="黑体" panose="02010609060101010101" pitchFamily="49" charset="-122"/>
              <a:cs typeface="Times New Roman" panose="02020603050405020304" pitchFamily="18" charset="0"/>
            </a:endParaRPr>
          </a:p>
        </p:txBody>
      </p:sp>
      <p:pic>
        <p:nvPicPr>
          <p:cNvPr id="7" name="图片 6"/>
          <p:cNvPicPr/>
          <p:nvPr/>
        </p:nvPicPr>
        <p:blipFill>
          <a:blip r:embed="rId2"/>
          <a:stretch>
            <a:fillRect/>
          </a:stretch>
        </p:blipFill>
        <p:spPr>
          <a:xfrm>
            <a:off x="3316311" y="1372190"/>
            <a:ext cx="5528839" cy="2581275"/>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1252787" y="4539889"/>
                <a:ext cx="6886783" cy="13886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fr-FR" altLang="zh-CN">
                          <a:latin typeface="Cambria Math"/>
                        </a:rPr>
                        <m:t>minimax</m:t>
                      </m:r>
                      <m:d>
                        <m:dPr>
                          <m:ctrlPr>
                            <a:rPr lang="zh-CN" altLang="zh-CN" i="1">
                              <a:latin typeface="Cambria Math" panose="02040503050406030204" pitchFamily="18" charset="0"/>
                            </a:rPr>
                          </m:ctrlPr>
                        </m:dPr>
                        <m:e>
                          <m:r>
                            <m:rPr>
                              <m:sty m:val="p"/>
                            </m:rPr>
                            <a:rPr lang="fr-FR" altLang="zh-CN">
                              <a:latin typeface="Cambria Math"/>
                            </a:rPr>
                            <m:t>s</m:t>
                          </m:r>
                        </m:e>
                      </m:d>
                      <m:r>
                        <a:rPr lang="fr-FR" altLang="zh-CN">
                          <a:latin typeface="Cambria Math"/>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n-US" altLang="zh-CN">
                                  <a:latin typeface="Cambria Math"/>
                                </a:rPr>
                                <m:t>utility</m:t>
                              </m:r>
                              <m:d>
                                <m:dPr>
                                  <m:begChr m:val="（"/>
                                  <m:endChr m:val="）"/>
                                  <m:ctrlPr>
                                    <a:rPr lang="zh-CN" altLang="zh-CN" i="1">
                                      <a:latin typeface="Cambria Math" panose="02040503050406030204" pitchFamily="18" charset="0"/>
                                    </a:rPr>
                                  </m:ctrlPr>
                                </m:dPr>
                                <m:e>
                                  <m:r>
                                    <a:rPr lang="en-US" altLang="zh-CN" i="1">
                                      <a:latin typeface="Cambria Math"/>
                                    </a:rPr>
                                    <m:t>𝑠</m:t>
                                  </m:r>
                                </m:e>
                              </m:d>
                              <m:r>
                                <a:rPr lang="en-US" altLang="zh-CN" i="1">
                                  <a:latin typeface="Cambria Math"/>
                                </a:rPr>
                                <m:t>,                                     </m:t>
                              </m:r>
                              <m:r>
                                <a:rPr lang="fr-FR" altLang="zh-CN" i="1">
                                  <a:latin typeface="Cambria Math"/>
                                </a:rPr>
                                <m:t>                </m:t>
                              </m:r>
                              <m:r>
                                <m:rPr>
                                  <m:sty m:val="p"/>
                                </m:rPr>
                                <a:rPr lang="fr-FR" altLang="zh-CN">
                                  <a:latin typeface="Cambria Math"/>
                                </a:rPr>
                                <m:t>if</m:t>
                              </m:r>
                              <m:r>
                                <a:rPr lang="fr-FR" altLang="zh-CN">
                                  <a:latin typeface="Cambria Math"/>
                                </a:rPr>
                                <m:t> </m:t>
                              </m:r>
                              <m:r>
                                <m:rPr>
                                  <m:sty m:val="p"/>
                                </m:rPr>
                                <a:rPr lang="fr-FR" altLang="zh-CN">
                                  <a:latin typeface="Cambria Math"/>
                                </a:rPr>
                                <m:t>terminal</m:t>
                              </m:r>
                              <m:r>
                                <a:rPr lang="en-US" altLang="zh-CN">
                                  <a:latin typeface="Cambria Math"/>
                                </a:rPr>
                                <m:t>_</m:t>
                              </m:r>
                              <m:r>
                                <m:rPr>
                                  <m:sty m:val="p"/>
                                </m:rPr>
                                <a:rPr lang="en-US" altLang="zh-CN">
                                  <a:latin typeface="Cambria Math"/>
                                </a:rPr>
                                <m:t>test</m:t>
                              </m:r>
                              <m:r>
                                <a:rPr lang="en-US" altLang="zh-CN">
                                  <a:latin typeface="Cambria Math"/>
                                </a:rPr>
                                <m:t>(</m:t>
                              </m:r>
                              <m:r>
                                <m:rPr>
                                  <m:sty m:val="p"/>
                                </m:rPr>
                                <a:rPr lang="en-US" altLang="zh-CN">
                                  <a:latin typeface="Cambria Math"/>
                                </a:rPr>
                                <m:t>s</m:t>
                              </m:r>
                              <m:r>
                                <a:rPr lang="en-US" altLang="zh-CN">
                                  <a:latin typeface="Cambria Math"/>
                                </a:rPr>
                                <m:t>)</m:t>
                              </m:r>
                            </m:e>
                            <m:e>
                              <m:sSub>
                                <m:sSubPr>
                                  <m:ctrlPr>
                                    <a:rPr lang="zh-CN" altLang="zh-CN" i="1">
                                      <a:latin typeface="Cambria Math" panose="02040503050406030204" pitchFamily="18" charset="0"/>
                                    </a:rPr>
                                  </m:ctrlPr>
                                </m:sSubPr>
                                <m:e>
                                  <m:r>
                                    <m:rPr>
                                      <m:sty m:val="p"/>
                                    </m:rPr>
                                    <a:rPr lang="en-US" altLang="zh-CN">
                                      <a:latin typeface="Cambria Math"/>
                                    </a:rPr>
                                    <m:t>max</m:t>
                                  </m:r>
                                </m:e>
                                <m:sub>
                                  <m:r>
                                    <a:rPr lang="en-US" altLang="zh-CN" i="1">
                                      <a:latin typeface="Cambria Math"/>
                                    </a:rPr>
                                    <m:t>𝑎</m:t>
                                  </m:r>
                                  <m:r>
                                    <a:rPr lang="fr-FR" altLang="zh-CN" i="1">
                                      <a:latin typeface="Cambria Math"/>
                                    </a:rPr>
                                    <m:t>∈</m:t>
                                  </m:r>
                                  <m:r>
                                    <m:rPr>
                                      <m:sty m:val="p"/>
                                    </m:rPr>
                                    <a:rPr lang="en-US" altLang="zh-CN">
                                      <a:latin typeface="Cambria Math"/>
                                    </a:rPr>
                                    <m:t>actions</m:t>
                                  </m:r>
                                  <m:d>
                                    <m:dPr>
                                      <m:ctrlPr>
                                        <a:rPr lang="zh-CN" altLang="zh-CN" i="1">
                                          <a:latin typeface="Cambria Math" panose="02040503050406030204" pitchFamily="18" charset="0"/>
                                        </a:rPr>
                                      </m:ctrlPr>
                                    </m:dPr>
                                    <m:e>
                                      <m:r>
                                        <a:rPr lang="en-US" altLang="zh-CN" i="1">
                                          <a:latin typeface="Cambria Math"/>
                                        </a:rPr>
                                        <m:t>𝑠</m:t>
                                      </m:r>
                                    </m:e>
                                  </m:d>
                                </m:sub>
                              </m:sSub>
                              <m:r>
                                <m:rPr>
                                  <m:sty m:val="p"/>
                                </m:rPr>
                                <a:rPr lang="en-US" altLang="zh-CN">
                                  <a:latin typeface="Cambria Math"/>
                                </a:rPr>
                                <m:t>minimax</m:t>
                              </m:r>
                              <m:d>
                                <m:dPr>
                                  <m:ctrlPr>
                                    <a:rPr lang="zh-CN" altLang="zh-CN" i="1">
                                      <a:latin typeface="Cambria Math" panose="02040503050406030204" pitchFamily="18" charset="0"/>
                                    </a:rPr>
                                  </m:ctrlPr>
                                </m:dPr>
                                <m:e>
                                  <m:r>
                                    <m:rPr>
                                      <m:sty m:val="p"/>
                                    </m:rPr>
                                    <a:rPr lang="en-US" altLang="zh-CN">
                                      <a:latin typeface="Cambria Math"/>
                                    </a:rPr>
                                    <m:t>result</m:t>
                                  </m:r>
                                  <m:d>
                                    <m:dPr>
                                      <m:ctrlPr>
                                        <a:rPr lang="zh-CN" altLang="zh-CN" i="1">
                                          <a:latin typeface="Cambria Math" panose="02040503050406030204" pitchFamily="18" charset="0"/>
                                        </a:rPr>
                                      </m:ctrlPr>
                                    </m:dPr>
                                    <m:e>
                                      <m:r>
                                        <a:rPr lang="en-US" altLang="zh-CN" i="1">
                                          <a:latin typeface="Cambria Math"/>
                                        </a:rPr>
                                        <m:t>𝑠</m:t>
                                      </m:r>
                                      <m:r>
                                        <a:rPr lang="fr-FR" altLang="zh-CN" i="1">
                                          <a:latin typeface="Cambria Math"/>
                                        </a:rPr>
                                        <m:t>,</m:t>
                                      </m:r>
                                      <m:r>
                                        <a:rPr lang="en-US" altLang="zh-CN" i="1">
                                          <a:latin typeface="Cambria Math"/>
                                        </a:rPr>
                                        <m:t>𝑎</m:t>
                                      </m:r>
                                    </m:e>
                                  </m:d>
                                </m:e>
                              </m:d>
                              <m:r>
                                <a:rPr lang="en-US" altLang="zh-CN" i="1">
                                  <a:latin typeface="Cambria Math"/>
                                </a:rPr>
                                <m:t>,</m:t>
                              </m:r>
                              <m:r>
                                <a:rPr lang="fr-FR" altLang="zh-CN" i="1">
                                  <a:latin typeface="Cambria Math"/>
                                </a:rPr>
                                <m:t>   </m:t>
                              </m:r>
                              <m:r>
                                <m:rPr>
                                  <m:sty m:val="p"/>
                                </m:rPr>
                                <a:rPr lang="fr-FR" altLang="zh-CN">
                                  <a:latin typeface="Cambria Math"/>
                                </a:rPr>
                                <m:t>if</m:t>
                              </m:r>
                              <m:r>
                                <a:rPr lang="fr-FR" altLang="zh-CN" i="1">
                                  <a:latin typeface="Cambria Math"/>
                                </a:rPr>
                                <m:t> </m:t>
                              </m:r>
                              <m:r>
                                <m:rPr>
                                  <m:sty m:val="p"/>
                                </m:rPr>
                                <a:rPr lang="en-US" altLang="zh-CN">
                                  <a:latin typeface="Cambria Math"/>
                                </a:rPr>
                                <m:t>player</m:t>
                              </m:r>
                              <m:d>
                                <m:dPr>
                                  <m:ctrlPr>
                                    <a:rPr lang="zh-CN" altLang="zh-CN" i="1">
                                      <a:latin typeface="Cambria Math" panose="02040503050406030204" pitchFamily="18" charset="0"/>
                                    </a:rPr>
                                  </m:ctrlPr>
                                </m:dPr>
                                <m:e>
                                  <m:r>
                                    <a:rPr lang="en-US" altLang="zh-CN" i="1">
                                      <a:latin typeface="Cambria Math"/>
                                    </a:rPr>
                                    <m:t>𝑠</m:t>
                                  </m:r>
                                </m:e>
                              </m:d>
                              <m:r>
                                <a:rPr lang="fr-FR" altLang="zh-CN" i="1">
                                  <a:latin typeface="Cambria Math"/>
                                </a:rPr>
                                <m:t>=</m:t>
                              </m:r>
                              <m:r>
                                <a:rPr lang="en-US" altLang="zh-CN" i="1">
                                  <a:latin typeface="Cambria Math"/>
                                </a:rPr>
                                <m:t>𝑀𝐴𝑋</m:t>
                              </m:r>
                            </m:e>
                            <m:e>
                              <m:r>
                                <m:rPr>
                                  <m:sty m:val="p"/>
                                </m:rPr>
                                <a:rPr lang="en-US" altLang="zh-CN">
                                  <a:latin typeface="Cambria Math"/>
                                </a:rPr>
                                <m:t>m</m:t>
                              </m:r>
                              <m:sSub>
                                <m:sSubPr>
                                  <m:ctrlPr>
                                    <a:rPr lang="zh-CN" altLang="zh-CN" i="1">
                                      <a:latin typeface="Cambria Math" panose="02040503050406030204" pitchFamily="18" charset="0"/>
                                    </a:rPr>
                                  </m:ctrlPr>
                                </m:sSubPr>
                                <m:e>
                                  <m:r>
                                    <m:rPr>
                                      <m:sty m:val="p"/>
                                    </m:rPr>
                                    <a:rPr lang="en-US" altLang="zh-CN">
                                      <a:latin typeface="Cambria Math"/>
                                    </a:rPr>
                                    <m:t>in</m:t>
                                  </m:r>
                                </m:e>
                                <m:sub>
                                  <m:r>
                                    <a:rPr lang="en-US" altLang="zh-CN" i="1">
                                      <a:latin typeface="Cambria Math"/>
                                    </a:rPr>
                                    <m:t>𝑎</m:t>
                                  </m:r>
                                  <m:r>
                                    <a:rPr lang="fr-FR" altLang="zh-CN">
                                      <a:latin typeface="Cambria Math"/>
                                    </a:rPr>
                                    <m:t>∈</m:t>
                                  </m:r>
                                  <m:r>
                                    <m:rPr>
                                      <m:sty m:val="p"/>
                                    </m:rPr>
                                    <a:rPr lang="en-US" altLang="zh-CN">
                                      <a:latin typeface="Cambria Math"/>
                                    </a:rPr>
                                    <m:t>actions</m:t>
                                  </m:r>
                                  <m:d>
                                    <m:dPr>
                                      <m:ctrlPr>
                                        <a:rPr lang="zh-CN" altLang="zh-CN" i="1">
                                          <a:latin typeface="Cambria Math" panose="02040503050406030204" pitchFamily="18" charset="0"/>
                                        </a:rPr>
                                      </m:ctrlPr>
                                    </m:dPr>
                                    <m:e>
                                      <m:r>
                                        <m:rPr>
                                          <m:sty m:val="p"/>
                                        </m:rPr>
                                        <a:rPr lang="en-US" altLang="zh-CN">
                                          <a:latin typeface="Cambria Math"/>
                                        </a:rPr>
                                        <m:t>s</m:t>
                                      </m:r>
                                    </m:e>
                                  </m:d>
                                </m:sub>
                              </m:sSub>
                              <m:r>
                                <m:rPr>
                                  <m:sty m:val="p"/>
                                </m:rPr>
                                <a:rPr lang="en-US" altLang="zh-CN">
                                  <a:latin typeface="Cambria Math"/>
                                </a:rPr>
                                <m:t>minimax</m:t>
                              </m:r>
                              <m:d>
                                <m:dPr>
                                  <m:ctrlPr>
                                    <a:rPr lang="zh-CN" altLang="zh-CN" i="1">
                                      <a:latin typeface="Cambria Math" panose="02040503050406030204" pitchFamily="18" charset="0"/>
                                    </a:rPr>
                                  </m:ctrlPr>
                                </m:dPr>
                                <m:e>
                                  <m:r>
                                    <m:rPr>
                                      <m:sty m:val="p"/>
                                    </m:rPr>
                                    <a:rPr lang="en-US" altLang="zh-CN">
                                      <a:latin typeface="Cambria Math"/>
                                    </a:rPr>
                                    <m:t>result</m:t>
                                  </m:r>
                                  <m:d>
                                    <m:dPr>
                                      <m:ctrlPr>
                                        <a:rPr lang="zh-CN" altLang="zh-CN" i="1">
                                          <a:latin typeface="Cambria Math" panose="02040503050406030204" pitchFamily="18" charset="0"/>
                                        </a:rPr>
                                      </m:ctrlPr>
                                    </m:dPr>
                                    <m:e>
                                      <m:r>
                                        <a:rPr lang="en-US" altLang="zh-CN" i="1">
                                          <a:latin typeface="Cambria Math"/>
                                        </a:rPr>
                                        <m:t>𝑠</m:t>
                                      </m:r>
                                      <m:r>
                                        <a:rPr lang="fr-FR" altLang="zh-CN" i="1">
                                          <a:latin typeface="Cambria Math"/>
                                        </a:rPr>
                                        <m:t>,</m:t>
                                      </m:r>
                                      <m:r>
                                        <a:rPr lang="en-US" altLang="zh-CN" i="1">
                                          <a:latin typeface="Cambria Math"/>
                                        </a:rPr>
                                        <m:t>𝑎</m:t>
                                      </m:r>
                                    </m:e>
                                  </m:d>
                                </m:e>
                              </m:d>
                              <m:r>
                                <a:rPr lang="fr-FR" altLang="zh-CN" i="1">
                                  <a:latin typeface="Cambria Math"/>
                                </a:rPr>
                                <m:t>,   </m:t>
                              </m:r>
                              <m:r>
                                <m:rPr>
                                  <m:sty m:val="p"/>
                                </m:rPr>
                                <a:rPr lang="fr-FR" altLang="zh-CN">
                                  <a:latin typeface="Cambria Math"/>
                                </a:rPr>
                                <m:t>if</m:t>
                              </m:r>
                              <m:r>
                                <a:rPr lang="fr-FR" altLang="zh-CN" i="1">
                                  <a:latin typeface="Cambria Math"/>
                                </a:rPr>
                                <m:t> </m:t>
                              </m:r>
                              <m:r>
                                <m:rPr>
                                  <m:sty m:val="p"/>
                                </m:rPr>
                                <a:rPr lang="en-US" altLang="zh-CN">
                                  <a:latin typeface="Cambria Math"/>
                                </a:rPr>
                                <m:t>player</m:t>
                              </m:r>
                              <m:d>
                                <m:dPr>
                                  <m:ctrlPr>
                                    <a:rPr lang="zh-CN" altLang="zh-CN" i="1">
                                      <a:latin typeface="Cambria Math" panose="02040503050406030204" pitchFamily="18" charset="0"/>
                                    </a:rPr>
                                  </m:ctrlPr>
                                </m:dPr>
                                <m:e>
                                  <m:r>
                                    <a:rPr lang="en-US" altLang="zh-CN" i="1">
                                      <a:latin typeface="Cambria Math"/>
                                    </a:rPr>
                                    <m:t>𝑠</m:t>
                                  </m:r>
                                </m:e>
                              </m:d>
                              <m:r>
                                <a:rPr lang="fr-FR" altLang="zh-CN" i="1">
                                  <a:latin typeface="Cambria Math"/>
                                </a:rPr>
                                <m:t>=</m:t>
                              </m:r>
                              <m:r>
                                <a:rPr lang="en-US" altLang="zh-CN" i="1">
                                  <a:latin typeface="Cambria Math"/>
                                </a:rPr>
                                <m:t>𝑀𝐼𝑁</m:t>
                              </m:r>
                            </m:e>
                          </m:eqArr>
                        </m:e>
                      </m:d>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252787" y="4539889"/>
                <a:ext cx="6886783" cy="138865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0B3F57A-85AD-4F35-AA2F-1A187E950FB3}"/>
              </a:ext>
            </a:extLst>
          </p:cNvPr>
          <p:cNvPicPr/>
          <p:nvPr/>
        </p:nvPicPr>
        <p:blipFill>
          <a:blip r:embed="rId4">
            <a:extLst>
              <a:ext uri="{28A0092B-C50C-407E-A947-70E740481C1C}">
                <a14:useLocalDpi xmlns:a14="http://schemas.microsoft.com/office/drawing/2010/main" val="0"/>
              </a:ext>
            </a:extLst>
          </a:blip>
          <a:stretch>
            <a:fillRect/>
          </a:stretch>
        </p:blipFill>
        <p:spPr>
          <a:xfrm>
            <a:off x="787424" y="1191509"/>
            <a:ext cx="2046164" cy="2042930"/>
          </a:xfrm>
          <a:prstGeom prst="rect">
            <a:avLst/>
          </a:prstGeom>
        </p:spPr>
      </p:pic>
      <p:sp>
        <p:nvSpPr>
          <p:cNvPr id="6" name="文本框 5">
            <a:extLst>
              <a:ext uri="{FF2B5EF4-FFF2-40B4-BE49-F238E27FC236}">
                <a16:creationId xmlns:a16="http://schemas.microsoft.com/office/drawing/2014/main" id="{2C196E98-A725-4536-BB49-E2239A63BAD0}"/>
              </a:ext>
            </a:extLst>
          </p:cNvPr>
          <p:cNvSpPr txBox="1"/>
          <p:nvPr/>
        </p:nvSpPr>
        <p:spPr>
          <a:xfrm>
            <a:off x="304701" y="3387144"/>
            <a:ext cx="3011610" cy="584775"/>
          </a:xfrm>
          <a:prstGeom prst="rect">
            <a:avLst/>
          </a:prstGeom>
          <a:noFill/>
        </p:spPr>
        <p:txBody>
          <a:bodyPr wrap="square">
            <a:spAutoFit/>
          </a:bodyPr>
          <a:lstStyle/>
          <a:p>
            <a:r>
              <a:rPr lang="zh-CN" altLang="zh-CN" sz="1600" b="1" kern="100" dirty="0">
                <a:effectLst/>
                <a:cs typeface="Times New Roman" panose="02020603050405020304" pitchFamily="18" charset="0"/>
              </a:rPr>
              <a:t>图</a:t>
            </a:r>
            <a:r>
              <a:rPr lang="en-US" altLang="zh-CN" sz="1600" b="1" kern="100" dirty="0">
                <a:effectLst/>
                <a:cs typeface="Times New Roman" panose="02020603050405020304" pitchFamily="18" charset="0"/>
              </a:rPr>
              <a:t> 3.9 </a:t>
            </a:r>
            <a:r>
              <a:rPr lang="zh-CN" altLang="zh-CN" sz="1600" b="1" kern="100" dirty="0">
                <a:effectLst/>
                <a:cs typeface="Times New Roman" panose="02020603050405020304" pitchFamily="18" charset="0"/>
              </a:rPr>
              <a:t>井字棋的盘面，此时执</a:t>
            </a:r>
            <a:r>
              <a:rPr lang="en-US" altLang="zh-CN" sz="1600" b="1" kern="100" dirty="0">
                <a:effectLst/>
                <a:cs typeface="Times New Roman" panose="02020603050405020304" pitchFamily="18" charset="0"/>
              </a:rPr>
              <a:t>“○”</a:t>
            </a:r>
            <a:r>
              <a:rPr lang="zh-CN" altLang="zh-CN" sz="1600" b="1" kern="100" dirty="0">
                <a:effectLst/>
                <a:cs typeface="Times New Roman" panose="02020603050405020304" pitchFamily="18" charset="0"/>
              </a:rPr>
              <a:t>棋子的玩家获胜</a:t>
            </a:r>
            <a:endParaRPr lang="zh-CN" altLang="zh-CN" sz="1100" kern="100" dirty="0">
              <a:effectLst/>
              <a:cs typeface="Times New Roman" panose="02020603050405020304" pitchFamily="18" charset="0"/>
            </a:endParaRPr>
          </a:p>
        </p:txBody>
      </p:sp>
    </p:spTree>
    <p:extLst>
      <p:ext uri="{BB962C8B-B14F-4D97-AF65-F5344CB8AC3E}">
        <p14:creationId xmlns:p14="http://schemas.microsoft.com/office/powerpoint/2010/main" val="3615624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08001" y="128039"/>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最小最大搜索</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1E3B359E-4531-4E76-A86C-05BC327E5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21" y="1012016"/>
            <a:ext cx="6504157" cy="5478936"/>
          </a:xfrm>
          <a:prstGeom prst="rect">
            <a:avLst/>
          </a:prstGeom>
        </p:spPr>
      </p:pic>
    </p:spTree>
    <p:extLst>
      <p:ext uri="{BB962C8B-B14F-4D97-AF65-F5344CB8AC3E}">
        <p14:creationId xmlns:p14="http://schemas.microsoft.com/office/powerpoint/2010/main" val="1572471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sp>
        <p:nvSpPr>
          <p:cNvPr id="2" name="矩形 1"/>
          <p:cNvSpPr/>
          <p:nvPr/>
        </p:nvSpPr>
        <p:spPr>
          <a:xfrm>
            <a:off x="265287" y="1036624"/>
            <a:ext cx="8878711" cy="584775"/>
          </a:xfrm>
          <a:prstGeom prst="rect">
            <a:avLst/>
          </a:prstGeom>
        </p:spPr>
        <p:txBody>
          <a:bodyPr wrap="square">
            <a:spAutoFit/>
          </a:bodyPr>
          <a:lstStyle/>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Alpha-Beta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剪枝搜索算法在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算法中可减少被搜索的</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数，即在保证得到与原</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算法同样的搜索结果时，剪去了不影响最终结果的搜索分枝。</a:t>
            </a:r>
          </a:p>
        </p:txBody>
      </p:sp>
      <mc:AlternateContent xmlns:mc="http://schemas.openxmlformats.org/markup-compatibility/2006" xmlns:a14="http://schemas.microsoft.com/office/drawing/2010/main">
        <mc:Choice Requires="a14">
          <p:sp>
            <p:nvSpPr>
              <p:cNvPr id="3" name="矩形 2"/>
              <p:cNvSpPr/>
              <p:nvPr/>
            </p:nvSpPr>
            <p:spPr>
              <a:xfrm>
                <a:off x="265287" y="3474319"/>
                <a:ext cx="4141460" cy="2308324"/>
              </a:xfrm>
              <a:prstGeom prst="rect">
                <a:avLst/>
              </a:prstGeom>
            </p:spPr>
            <p:txBody>
              <a:bodyPr wrap="square">
                <a:spAutoFit/>
              </a:bodyPr>
              <a:lstStyle/>
              <a:p>
                <a:pPr algn="just"/>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由于</a:t>
                </a:r>
                <a14:m>
                  <m:oMath xmlns:m="http://schemas.openxmlformats.org/officeDocument/2006/math">
                    <m:func>
                      <m:funcPr>
                        <m:ctrlPr>
                          <a:rPr lang="zh-CN" altLang="zh-CN" b="1" i="1">
                            <a:latin typeface="Cambria Math" panose="02040503050406030204" pitchFamily="18" charset="0"/>
                          </a:rPr>
                        </m:ctrlPr>
                      </m:funcPr>
                      <m:fName>
                        <m:r>
                          <a:rPr lang="en-US" altLang="zh-CN" b="1" i="1">
                            <a:latin typeface="Cambria Math"/>
                          </a:rPr>
                          <m:t>𝐦𝐢𝐧</m:t>
                        </m:r>
                      </m:fName>
                      <m:e>
                        <m:d>
                          <m:dPr>
                            <m:ctrlPr>
                              <a:rPr lang="zh-CN" altLang="zh-CN" b="1" i="1">
                                <a:latin typeface="Cambria Math" panose="02040503050406030204" pitchFamily="18" charset="0"/>
                              </a:rPr>
                            </m:ctrlPr>
                          </m:dPr>
                          <m:e>
                            <m:r>
                              <a:rPr lang="en-US" altLang="zh-CN" b="1" i="1">
                                <a:latin typeface="Cambria Math"/>
                              </a:rPr>
                              <m:t>𝟐</m:t>
                            </m:r>
                            <m:r>
                              <a:rPr lang="en-US" altLang="zh-CN" b="1">
                                <a:latin typeface="Cambria Math"/>
                              </a:rPr>
                              <m:t>,</m:t>
                            </m:r>
                            <m:r>
                              <a:rPr lang="en-US" altLang="zh-CN" b="1" i="1">
                                <a:latin typeface="Cambria Math"/>
                              </a:rPr>
                              <m:t>𝐱</m:t>
                            </m:r>
                            <m:r>
                              <a:rPr lang="en-US" altLang="zh-CN" b="1">
                                <a:latin typeface="Cambria Math"/>
                              </a:rPr>
                              <m:t>,</m:t>
                            </m:r>
                            <m:r>
                              <a:rPr lang="en-US" altLang="zh-CN" b="1" i="1">
                                <a:latin typeface="Cambria Math"/>
                              </a:rPr>
                              <m:t>𝐲</m:t>
                            </m:r>
                          </m:e>
                        </m:d>
                      </m:e>
                    </m:func>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的值小于等于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，所以即使不知道</a:t>
                </a:r>
                <a14:m>
                  <m:oMath xmlns:m="http://schemas.openxmlformats.org/officeDocument/2006/math">
                    <m:r>
                      <a:rPr lang="en-US" altLang="zh-CN" b="1" i="1">
                        <a:latin typeface="Cambria Math"/>
                      </a:rPr>
                      <m:t>𝒙</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r>
                      <a:rPr lang="en-US" altLang="zh-CN" b="1" i="1">
                        <a:latin typeface="Cambria Math"/>
                      </a:rPr>
                      <m:t>𝒚</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的分数也可以算出来等于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。也就是说，算法没有必要计算动作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对应的两个子树在游戏结束时所得分数，就能决定在根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采取动作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𝒂</m:t>
                        </m:r>
                      </m:e>
                      <m:sub>
                        <m:r>
                          <a:rPr lang="en-US" altLang="zh-CN" b="1" i="1">
                            <a:latin typeface="Cambria Math"/>
                          </a:rPr>
                          <m:t>𝟏</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从而在游戏结束时可获得收益</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，因此动作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所对应子树可以被剪枝。</a:t>
                </a:r>
              </a:p>
            </p:txBody>
          </p:sp>
        </mc:Choice>
        <mc:Fallback xmlns="">
          <p:sp>
            <p:nvSpPr>
              <p:cNvPr id="3" name="矩形 2"/>
              <p:cNvSpPr>
                <a:spLocks noRot="1" noChangeAspect="1" noMove="1" noResize="1" noEditPoints="1" noAdjustHandles="1" noChangeArrowheads="1" noChangeShapeType="1" noTextEdit="1"/>
              </p:cNvSpPr>
              <p:nvPr/>
            </p:nvSpPr>
            <p:spPr>
              <a:xfrm>
                <a:off x="265287" y="3474319"/>
                <a:ext cx="4141460" cy="2308324"/>
              </a:xfrm>
              <a:prstGeom prst="rect">
                <a:avLst/>
              </a:prstGeom>
              <a:blipFill rotWithShape="1">
                <a:blip r:embed="rId2"/>
                <a:stretch>
                  <a:fillRect l="-1325" t="-1055" r="-1178" b="-34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3485" y="2078959"/>
                <a:ext cx="5197372" cy="17479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minimax</m:t>
                      </m:r>
                      <m:d>
                        <m:dPr>
                          <m:ctrlPr>
                            <a:rPr lang="zh-CN" altLang="zh-CN" i="1">
                              <a:latin typeface="Cambria Math" panose="02040503050406030204" pitchFamily="18" charset="0"/>
                            </a:rPr>
                          </m:ctrlPr>
                        </m:dPr>
                        <m:e>
                          <m:r>
                            <a:rPr lang="en-US" altLang="zh-CN" i="1">
                              <a:latin typeface="Cambria Math"/>
                            </a:rPr>
                            <m:t>𝐴</m:t>
                          </m:r>
                        </m:e>
                      </m:d>
                      <m:r>
                        <m:rPr>
                          <m:aln/>
                        </m:rPr>
                        <a:rPr lang="en-US" altLang="zh-CN" i="1">
                          <a:latin typeface="Cambria Math"/>
                        </a:rPr>
                        <m:t>=</m:t>
                      </m:r>
                      <m:func>
                        <m:funcPr>
                          <m:ctrlPr>
                            <a:rPr lang="zh-CN" altLang="zh-CN" i="1">
                              <a:latin typeface="Cambria Math" panose="02040503050406030204" pitchFamily="18" charset="0"/>
                            </a:rPr>
                          </m:ctrlPr>
                        </m:funcPr>
                        <m:fName>
                          <m:r>
                            <m:rPr>
                              <m:sty m:val="p"/>
                            </m:rPr>
                            <a:rPr lang="en-US" altLang="zh-CN">
                              <a:latin typeface="Cambria Math"/>
                            </a:rPr>
                            <m:t>max</m:t>
                          </m:r>
                        </m:fName>
                        <m:e>
                          <m:d>
                            <m:dPr>
                              <m:ctrlPr>
                                <a:rPr lang="zh-CN" altLang="zh-CN" i="1">
                                  <a:latin typeface="Cambria Math" panose="02040503050406030204" pitchFamily="18" charset="0"/>
                                </a:rPr>
                              </m:ctrlPr>
                            </m:dPr>
                            <m:e>
                              <m:func>
                                <m:funcPr>
                                  <m:ctrlPr>
                                    <a:rPr lang="zh-CN" altLang="zh-CN" i="1">
                                      <a:latin typeface="Cambria Math" panose="02040503050406030204" pitchFamily="18" charset="0"/>
                                    </a:rPr>
                                  </m:ctrlPr>
                                </m:funcPr>
                                <m:fName>
                                  <m:r>
                                    <m:rPr>
                                      <m:sty m:val="p"/>
                                    </m:rPr>
                                    <a:rPr lang="en-US" altLang="zh-CN">
                                      <a:latin typeface="Cambria Math"/>
                                    </a:rPr>
                                    <m:t>min</m:t>
                                  </m:r>
                                </m:fName>
                                <m:e>
                                  <m:d>
                                    <m:dPr>
                                      <m:ctrlPr>
                                        <a:rPr lang="zh-CN" altLang="zh-CN" i="1">
                                          <a:latin typeface="Cambria Math" panose="02040503050406030204" pitchFamily="18" charset="0"/>
                                        </a:rPr>
                                      </m:ctrlPr>
                                    </m:dPr>
                                    <m:e>
                                      <m:r>
                                        <a:rPr lang="en-US" altLang="zh-CN">
                                          <a:latin typeface="Cambria Math"/>
                                        </a:rPr>
                                        <m:t>3,9,10</m:t>
                                      </m:r>
                                    </m:e>
                                  </m:d>
                                </m:e>
                              </m:func>
                              <m:r>
                                <a:rPr lang="en-US" altLang="zh-CN">
                                  <a:latin typeface="Cambria Math"/>
                                </a:rPr>
                                <m:t>,</m:t>
                              </m:r>
                              <m:func>
                                <m:funcPr>
                                  <m:ctrlPr>
                                    <a:rPr lang="zh-CN" altLang="zh-CN" i="1">
                                      <a:latin typeface="Cambria Math" panose="02040503050406030204" pitchFamily="18" charset="0"/>
                                    </a:rPr>
                                  </m:ctrlPr>
                                </m:funcPr>
                                <m:fName>
                                  <m:r>
                                    <m:rPr>
                                      <m:sty m:val="p"/>
                                    </m:rPr>
                                    <a:rPr lang="en-US" altLang="zh-CN">
                                      <a:latin typeface="Cambria Math"/>
                                    </a:rPr>
                                    <m:t>min</m:t>
                                  </m:r>
                                </m:fName>
                                <m:e>
                                  <m:d>
                                    <m:dPr>
                                      <m:ctrlPr>
                                        <a:rPr lang="zh-CN" altLang="zh-CN" i="1">
                                          <a:latin typeface="Cambria Math" panose="02040503050406030204" pitchFamily="18" charset="0"/>
                                        </a:rPr>
                                      </m:ctrlPr>
                                    </m:dPr>
                                    <m:e>
                                      <m:r>
                                        <a:rPr lang="en-US" altLang="zh-CN">
                                          <a:latin typeface="Cambria Math"/>
                                        </a:rPr>
                                        <m:t>2,</m:t>
                                      </m:r>
                                      <m:r>
                                        <m:rPr>
                                          <m:sty m:val="p"/>
                                        </m:rPr>
                                        <a:rPr lang="en-US" altLang="zh-CN">
                                          <a:latin typeface="Cambria Math"/>
                                        </a:rPr>
                                        <m:t>x</m:t>
                                      </m:r>
                                      <m:r>
                                        <a:rPr lang="en-US" altLang="zh-CN">
                                          <a:latin typeface="Cambria Math"/>
                                        </a:rPr>
                                        <m:t>,</m:t>
                                      </m:r>
                                      <m:r>
                                        <m:rPr>
                                          <m:sty m:val="p"/>
                                        </m:rPr>
                                        <a:rPr lang="en-US" altLang="zh-CN">
                                          <a:latin typeface="Cambria Math"/>
                                        </a:rPr>
                                        <m:t>y</m:t>
                                      </m:r>
                                    </m:e>
                                  </m:d>
                                </m:e>
                              </m:func>
                              <m:r>
                                <a:rPr lang="en-US" altLang="zh-CN">
                                  <a:latin typeface="Cambria Math"/>
                                </a:rPr>
                                <m:t>,</m:t>
                              </m:r>
                              <m:func>
                                <m:funcPr>
                                  <m:ctrlPr>
                                    <a:rPr lang="zh-CN" altLang="zh-CN" i="1">
                                      <a:latin typeface="Cambria Math" panose="02040503050406030204" pitchFamily="18" charset="0"/>
                                    </a:rPr>
                                  </m:ctrlPr>
                                </m:funcPr>
                                <m:fName>
                                  <m:r>
                                    <m:rPr>
                                      <m:sty m:val="p"/>
                                    </m:rPr>
                                    <a:rPr lang="en-US" altLang="zh-CN">
                                      <a:latin typeface="Cambria Math"/>
                                    </a:rPr>
                                    <m:t>min</m:t>
                                  </m:r>
                                </m:fName>
                                <m:e>
                                  <m:d>
                                    <m:dPr>
                                      <m:ctrlPr>
                                        <a:rPr lang="zh-CN" altLang="zh-CN" i="1">
                                          <a:latin typeface="Cambria Math" panose="02040503050406030204" pitchFamily="18" charset="0"/>
                                        </a:rPr>
                                      </m:ctrlPr>
                                    </m:dPr>
                                    <m:e>
                                      <m:r>
                                        <a:rPr lang="en-US" altLang="zh-CN">
                                          <a:latin typeface="Cambria Math"/>
                                        </a:rPr>
                                        <m:t>10,5,1</m:t>
                                      </m:r>
                                    </m:e>
                                  </m:d>
                                </m:e>
                              </m:func>
                            </m:e>
                          </m:d>
                        </m:e>
                      </m:func>
                      <m:r>
                        <m:rPr>
                          <m:aln/>
                        </m:rPr>
                        <a:rPr lang="en-US" altLang="zh-CN" i="1">
                          <a:latin typeface="Cambria Math"/>
                        </a:rPr>
                        <m:t>=</m:t>
                      </m:r>
                      <m:r>
                        <m:rPr>
                          <m:sty m:val="p"/>
                        </m:rPr>
                        <a:rPr lang="en-US" altLang="zh-CN">
                          <a:latin typeface="Cambria Math"/>
                        </a:rPr>
                        <m:t>max</m:t>
                      </m:r>
                      <m:r>
                        <a:rPr lang="en-US" altLang="zh-CN">
                          <a:latin typeface="Cambria Math"/>
                        </a:rPr>
                        <m:t>(3,</m:t>
                      </m:r>
                      <m:func>
                        <m:funcPr>
                          <m:ctrlPr>
                            <a:rPr lang="zh-CN" altLang="zh-CN" i="1">
                              <a:latin typeface="Cambria Math" panose="02040503050406030204" pitchFamily="18" charset="0"/>
                            </a:rPr>
                          </m:ctrlPr>
                        </m:funcPr>
                        <m:fName>
                          <m:r>
                            <m:rPr>
                              <m:sty m:val="p"/>
                            </m:rPr>
                            <a:rPr lang="en-US" altLang="zh-CN">
                              <a:latin typeface="Cambria Math"/>
                            </a:rPr>
                            <m:t>min</m:t>
                          </m:r>
                        </m:fName>
                        <m:e>
                          <m:d>
                            <m:dPr>
                              <m:ctrlPr>
                                <a:rPr lang="zh-CN" altLang="zh-CN" i="1">
                                  <a:latin typeface="Cambria Math" panose="02040503050406030204" pitchFamily="18" charset="0"/>
                                </a:rPr>
                              </m:ctrlPr>
                            </m:dPr>
                            <m:e>
                              <m:r>
                                <a:rPr lang="en-US" altLang="zh-CN">
                                  <a:latin typeface="Cambria Math"/>
                                </a:rPr>
                                <m:t>2,</m:t>
                              </m:r>
                              <m:r>
                                <m:rPr>
                                  <m:sty m:val="p"/>
                                </m:rPr>
                                <a:rPr lang="en-US" altLang="zh-CN">
                                  <a:latin typeface="Cambria Math"/>
                                </a:rPr>
                                <m:t>x</m:t>
                              </m:r>
                              <m:r>
                                <a:rPr lang="en-US" altLang="zh-CN">
                                  <a:latin typeface="Cambria Math"/>
                                </a:rPr>
                                <m:t>,</m:t>
                              </m:r>
                              <m:r>
                                <m:rPr>
                                  <m:sty m:val="p"/>
                                </m:rPr>
                                <a:rPr lang="en-US" altLang="zh-CN">
                                  <a:latin typeface="Cambria Math"/>
                                </a:rPr>
                                <m:t>y</m:t>
                              </m:r>
                            </m:e>
                          </m:d>
                        </m:e>
                      </m:func>
                      <m:r>
                        <a:rPr lang="en-US" altLang="zh-CN">
                          <a:latin typeface="Cambria Math"/>
                        </a:rPr>
                        <m:t>,1)</m:t>
                      </m:r>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3485" y="2078959"/>
                <a:ext cx="5197372" cy="17479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013500" y="4486814"/>
                <a:ext cx="4031896" cy="923330"/>
              </a:xfrm>
              <a:prstGeom prst="rect">
                <a:avLst/>
              </a:prstGeom>
            </p:spPr>
            <p:txBody>
              <a:bodyPr wrap="square">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图中</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MIN</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选手所在的结点</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下属动作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𝒄</m:t>
                        </m:r>
                      </m:e>
                      <m:sub>
                        <m:r>
                          <a:rPr lang="en-US" altLang="zh-CN" b="1" i="1">
                            <a:latin typeface="Cambria Math"/>
                          </a:rPr>
                          <m:t>𝟑</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所对应分支与根结点最终优化决策的取值无关，可不被访问。</a:t>
                </a:r>
              </a:p>
            </p:txBody>
          </p:sp>
        </mc:Choice>
        <mc:Fallback xmlns="">
          <p:sp>
            <p:nvSpPr>
              <p:cNvPr id="9" name="矩形 8"/>
              <p:cNvSpPr>
                <a:spLocks noRot="1" noChangeAspect="1" noMove="1" noResize="1" noEditPoints="1" noAdjustHandles="1" noChangeArrowheads="1" noChangeShapeType="1" noTextEdit="1"/>
              </p:cNvSpPr>
              <p:nvPr/>
            </p:nvSpPr>
            <p:spPr>
              <a:xfrm>
                <a:off x="5013500" y="4486814"/>
                <a:ext cx="4031896" cy="923330"/>
              </a:xfrm>
              <a:prstGeom prst="rect">
                <a:avLst/>
              </a:prstGeom>
              <a:blipFill>
                <a:blip r:embed="rId4"/>
                <a:stretch>
                  <a:fillRect l="-1208" t="-3974" r="-1208" b="-10596"/>
                </a:stretch>
              </a:blipFill>
            </p:spPr>
            <p:txBody>
              <a:bodyPr/>
              <a:lstStyle/>
              <a:p>
                <a:r>
                  <a:rPr lang="zh-CN" altLang="en-US">
                    <a:noFill/>
                  </a:rPr>
                  <a:t> </a:t>
                </a:r>
              </a:p>
            </p:txBody>
          </p:sp>
        </mc:Fallback>
      </mc:AlternateContent>
      <p:pic>
        <p:nvPicPr>
          <p:cNvPr id="10" name="图片 9"/>
          <p:cNvPicPr/>
          <p:nvPr/>
        </p:nvPicPr>
        <p:blipFill>
          <a:blip r:embed="rId5"/>
          <a:stretch>
            <a:fillRect/>
          </a:stretch>
        </p:blipFill>
        <p:spPr>
          <a:xfrm>
            <a:off x="4914898" y="2078959"/>
            <a:ext cx="4229100" cy="2006866"/>
          </a:xfrm>
          <a:prstGeom prst="rect">
            <a:avLst/>
          </a:prstGeom>
        </p:spPr>
      </p:pic>
    </p:spTree>
    <p:extLst>
      <p:ext uri="{BB962C8B-B14F-4D97-AF65-F5344CB8AC3E}">
        <p14:creationId xmlns:p14="http://schemas.microsoft.com/office/powerpoint/2010/main" val="2343102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grpSp>
        <p:nvGrpSpPr>
          <p:cNvPr id="5" name="组合 4">
            <a:extLst>
              <a:ext uri="{FF2B5EF4-FFF2-40B4-BE49-F238E27FC236}">
                <a16:creationId xmlns:a16="http://schemas.microsoft.com/office/drawing/2014/main" id="{4E995EF2-89BD-4E4A-93F2-7A8B6000243E}"/>
              </a:ext>
            </a:extLst>
          </p:cNvPr>
          <p:cNvGrpSpPr/>
          <p:nvPr/>
        </p:nvGrpSpPr>
        <p:grpSpPr>
          <a:xfrm>
            <a:off x="1481703" y="1777285"/>
            <a:ext cx="6445878" cy="3610922"/>
            <a:chOff x="1049627" y="1255691"/>
            <a:chExt cx="6445878" cy="3675316"/>
          </a:xfrm>
        </p:grpSpPr>
        <p:pic>
          <p:nvPicPr>
            <p:cNvPr id="4" name="图片 3">
              <a:extLst>
                <a:ext uri="{FF2B5EF4-FFF2-40B4-BE49-F238E27FC236}">
                  <a16:creationId xmlns:a16="http://schemas.microsoft.com/office/drawing/2014/main" id="{B31B655F-BCC7-4642-8CAB-F8B1C5617A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595" y="1255691"/>
              <a:ext cx="6199910" cy="3187520"/>
            </a:xfrm>
            <a:prstGeom prst="rect">
              <a:avLst/>
            </a:prstGeom>
            <a:noFill/>
          </p:spPr>
        </p:pic>
        <p:sp>
          <p:nvSpPr>
            <p:cNvPr id="7" name="文本框 6">
              <a:extLst>
                <a:ext uri="{FF2B5EF4-FFF2-40B4-BE49-F238E27FC236}">
                  <a16:creationId xmlns:a16="http://schemas.microsoft.com/office/drawing/2014/main" id="{A3E84B74-CC3F-4B7A-A511-EA86B56EB041}"/>
                </a:ext>
              </a:extLst>
            </p:cNvPr>
            <p:cNvSpPr txBox="1"/>
            <p:nvPr/>
          </p:nvSpPr>
          <p:spPr>
            <a:xfrm>
              <a:off x="1049627" y="4561675"/>
              <a:ext cx="4572000" cy="369332"/>
            </a:xfrm>
            <a:prstGeom prst="rect">
              <a:avLst/>
            </a:prstGeom>
            <a:noFill/>
          </p:spPr>
          <p:txBody>
            <a:bodyPr wrap="square">
              <a:spAutoFit/>
            </a:bodyPr>
            <a:lstStyle/>
            <a:p>
              <a:pPr algn="ct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 3.12 </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存在剪枝的搜索树部分扩展过程</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099955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sp>
        <p:nvSpPr>
          <p:cNvPr id="5" name="矩形 4"/>
          <p:cNvSpPr/>
          <p:nvPr/>
        </p:nvSpPr>
        <p:spPr>
          <a:xfrm>
            <a:off x="74782" y="5464379"/>
            <a:ext cx="5508434" cy="338554"/>
          </a:xfrm>
          <a:prstGeom prst="rect">
            <a:avLst/>
          </a:prstGeom>
        </p:spPr>
        <p:txBody>
          <a:bodyPr wrap="square">
            <a:spAutoFit/>
          </a:bodyPr>
          <a:lstStyle/>
          <a:p>
            <a:pPr algn="ct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3.14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基于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MIN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结点反馈收益进行剪枝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(alpha</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grpSp>
        <p:nvGrpSpPr>
          <p:cNvPr id="2" name="组合 1"/>
          <p:cNvGrpSpPr/>
          <p:nvPr/>
        </p:nvGrpSpPr>
        <p:grpSpPr>
          <a:xfrm>
            <a:off x="145774" y="1563890"/>
            <a:ext cx="4970040" cy="3618452"/>
            <a:chOff x="2479023" y="1245545"/>
            <a:chExt cx="4970040" cy="3618452"/>
          </a:xfrm>
        </p:grpSpPr>
        <mc:AlternateContent xmlns:mc="http://schemas.openxmlformats.org/markup-compatibility/2006" xmlns:a14="http://schemas.microsoft.com/office/drawing/2010/main">
          <mc:Choice Requires="a14">
            <p:sp>
              <p:nvSpPr>
                <p:cNvPr id="6" name="矩形 5"/>
                <p:cNvSpPr/>
                <p:nvPr/>
              </p:nvSpPr>
              <p:spPr>
                <a:xfrm>
                  <a:off x="4340487" y="1548291"/>
                  <a:ext cx="38623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a:rPr>
                              <m:t>  </m:t>
                            </m:r>
                            <m:r>
                              <a:rPr lang="en-US" altLang="zh-CN" b="0" i="1" smtClean="0">
                                <a:solidFill>
                                  <a:schemeClr val="tx1"/>
                                </a:solidFill>
                                <a:latin typeface="Cambria Math"/>
                              </a:rPr>
                              <m:t>𝑚</m:t>
                            </m:r>
                          </m:e>
                          <m:sup>
                            <m:r>
                              <a:rPr lang="en-US" altLang="zh-CN" b="0" i="1" smtClean="0">
                                <a:solidFill>
                                  <a:schemeClr val="tx1"/>
                                </a:solidFill>
                                <a:latin typeface="Cambria Math"/>
                              </a:rPr>
                              <m:t>′</m:t>
                            </m:r>
                          </m:sup>
                        </m:sSup>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340487" y="1548291"/>
                  <a:ext cx="386236" cy="360040"/>
                </a:xfrm>
                <a:prstGeom prst="rect">
                  <a:avLst/>
                </a:prstGeom>
                <a:blipFill rotWithShape="1">
                  <a:blip r:embed="rId2"/>
                  <a:stretch>
                    <a:fillRect l="-1493"/>
                  </a:stretch>
                </a:blipFill>
              </p:spPr>
              <p:txBody>
                <a:bodyPr/>
                <a:lstStyle/>
                <a:p>
                  <a:r>
                    <a:rPr lang="zh-CN" altLang="en-US">
                      <a:noFill/>
                    </a:rPr>
                    <a:t> </a:t>
                  </a:r>
                </a:p>
              </p:txBody>
            </p:sp>
          </mc:Fallback>
        </mc:AlternateContent>
        <p:sp>
          <p:nvSpPr>
            <p:cNvPr id="7" name="矩形 6"/>
            <p:cNvSpPr/>
            <p:nvPr/>
          </p:nvSpPr>
          <p:spPr>
            <a:xfrm>
              <a:off x="2514852" y="1595352"/>
              <a:ext cx="604653"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MAX</a:t>
              </a:r>
              <a:endParaRPr lang="zh-CN" altLang="en-US" sz="1400" dirty="0">
                <a:latin typeface="Times New Roman" panose="02020603050405020304" pitchFamily="18" charset="0"/>
                <a:cs typeface="Times New Roman" panose="02020603050405020304" pitchFamily="18" charset="0"/>
              </a:endParaRPr>
            </a:p>
          </p:txBody>
        </p:sp>
        <p:cxnSp>
          <p:nvCxnSpPr>
            <p:cNvPr id="9" name="直接连接符 8"/>
            <p:cNvCxnSpPr>
              <a:stCxn id="6" idx="2"/>
            </p:cNvCxnSpPr>
            <p:nvPr/>
          </p:nvCxnSpPr>
          <p:spPr>
            <a:xfrm flipH="1">
              <a:off x="3908439" y="1908331"/>
              <a:ext cx="625166" cy="46323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p:cNvSpPr/>
                <p:nvPr/>
              </p:nvSpPr>
              <p:spPr>
                <a:xfrm>
                  <a:off x="3620407" y="2371568"/>
                  <a:ext cx="460637" cy="4616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a:rPr>
                          <m:t> </m:t>
                        </m:r>
                        <m:r>
                          <a:rPr lang="en-US" altLang="zh-CN" b="0" i="1" smtClean="0">
                            <a:solidFill>
                              <a:schemeClr val="tx1"/>
                            </a:solidFill>
                            <a:latin typeface="Cambria Math"/>
                          </a:rPr>
                          <m:t>𝑚</m:t>
                        </m:r>
                      </m:oMath>
                    </m:oMathPara>
                  </a14:m>
                  <a:endParaRPr lang="zh-CN" altLang="en-US" dirty="0">
                    <a:solidFill>
                      <a:schemeClr val="tx1"/>
                    </a:solidFill>
                  </a:endParaRPr>
                </a:p>
              </p:txBody>
            </p:sp>
          </mc:Choice>
          <mc:Fallback xmlns="">
            <p:sp>
              <p:nvSpPr>
                <p:cNvPr id="10" name="椭圆 9"/>
                <p:cNvSpPr>
                  <a:spLocks noRot="1" noChangeAspect="1" noMove="1" noResize="1" noEditPoints="1" noAdjustHandles="1" noChangeArrowheads="1" noChangeShapeType="1" noTextEdit="1"/>
                </p:cNvSpPr>
                <p:nvPr/>
              </p:nvSpPr>
              <p:spPr>
                <a:xfrm>
                  <a:off x="3620407" y="2371568"/>
                  <a:ext cx="460637" cy="461665"/>
                </a:xfrm>
                <a:prstGeom prst="ellipse">
                  <a:avLst/>
                </a:prstGeom>
                <a:blipFill rotWithShape="1">
                  <a:blip r:embed="rId3"/>
                  <a:stretch>
                    <a:fillRect/>
                  </a:stretch>
                </a:blipFill>
              </p:spPr>
              <p:txBody>
                <a:bodyPr/>
                <a:lstStyle/>
                <a:p>
                  <a:r>
                    <a:rPr lang="zh-CN" altLang="en-US">
                      <a:noFill/>
                    </a:rPr>
                    <a:t> </a:t>
                  </a:r>
                </a:p>
              </p:txBody>
            </p:sp>
          </mc:Fallback>
        </mc:AlternateContent>
        <p:cxnSp>
          <p:nvCxnSpPr>
            <p:cNvPr id="11" name="直接连接符 10"/>
            <p:cNvCxnSpPr>
              <a:cxnSpLocks/>
              <a:stCxn id="10" idx="3"/>
            </p:cNvCxnSpPr>
            <p:nvPr/>
          </p:nvCxnSpPr>
          <p:spPr>
            <a:xfrm flipH="1">
              <a:off x="3441585" y="2765624"/>
              <a:ext cx="246281" cy="293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a:stCxn id="10" idx="4"/>
            </p:cNvCxnSpPr>
            <p:nvPr/>
          </p:nvCxnSpPr>
          <p:spPr>
            <a:xfrm>
              <a:off x="3850726" y="2833233"/>
              <a:ext cx="0" cy="27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a:stCxn id="10" idx="5"/>
            </p:cNvCxnSpPr>
            <p:nvPr/>
          </p:nvCxnSpPr>
          <p:spPr>
            <a:xfrm>
              <a:off x="4013585" y="2765624"/>
              <a:ext cx="260345" cy="27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a:stCxn id="6" idx="2"/>
            </p:cNvCxnSpPr>
            <p:nvPr/>
          </p:nvCxnSpPr>
          <p:spPr>
            <a:xfrm>
              <a:off x="4533605" y="1908331"/>
              <a:ext cx="430700" cy="55781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824327" y="2328434"/>
              <a:ext cx="415498"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矩形 15"/>
            <p:cNvSpPr/>
            <p:nvPr/>
          </p:nvSpPr>
          <p:spPr>
            <a:xfrm>
              <a:off x="2514290" y="2338553"/>
              <a:ext cx="534121"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MIN</a:t>
              </a:r>
              <a:endParaRPr lang="zh-CN" altLang="en-US" sz="1400" dirty="0">
                <a:latin typeface="Times New Roman" panose="02020603050405020304" pitchFamily="18" charset="0"/>
                <a:cs typeface="Times New Roman" panose="02020603050405020304" pitchFamily="18" charset="0"/>
              </a:endParaRPr>
            </a:p>
          </p:txBody>
        </p:sp>
        <p:sp>
          <p:nvSpPr>
            <p:cNvPr id="17" name="矩形 16"/>
            <p:cNvSpPr/>
            <p:nvPr/>
          </p:nvSpPr>
          <p:spPr>
            <a:xfrm>
              <a:off x="2479023" y="3162459"/>
              <a:ext cx="604653"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MAX</a:t>
              </a:r>
              <a:endParaRPr lang="zh-CN" altLang="en-US" sz="1400" dirty="0">
                <a:latin typeface="Times New Roman" panose="02020603050405020304" pitchFamily="18" charset="0"/>
                <a:cs typeface="Times New Roman" panose="02020603050405020304" pitchFamily="18" charset="0"/>
              </a:endParaRPr>
            </a:p>
          </p:txBody>
        </p:sp>
        <p:cxnSp>
          <p:nvCxnSpPr>
            <p:cNvPr id="18" name="直接连接符 17"/>
            <p:cNvCxnSpPr>
              <a:cxnSpLocks/>
              <a:stCxn id="36" idx="2"/>
            </p:cNvCxnSpPr>
            <p:nvPr/>
          </p:nvCxnSpPr>
          <p:spPr>
            <a:xfrm flipH="1">
              <a:off x="4964305" y="3398221"/>
              <a:ext cx="328116" cy="313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a:stCxn id="36" idx="2"/>
              <a:endCxn id="37" idx="0"/>
            </p:cNvCxnSpPr>
            <p:nvPr/>
          </p:nvCxnSpPr>
          <p:spPr>
            <a:xfrm>
              <a:off x="5292421" y="3398221"/>
              <a:ext cx="327682" cy="30456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514290" y="3825648"/>
              <a:ext cx="534121" cy="307777"/>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MIN</a:t>
              </a:r>
              <a:endParaRPr lang="zh-CN" altLang="en-US" sz="1400" dirty="0">
                <a:latin typeface="Times New Roman" panose="02020603050405020304" pitchFamily="18" charset="0"/>
                <a:cs typeface="Times New Roman" panose="02020603050405020304" pitchFamily="18" charset="0"/>
              </a:endParaRPr>
            </a:p>
          </p:txBody>
        </p:sp>
        <p:cxnSp>
          <p:nvCxnSpPr>
            <p:cNvPr id="21" name="直接连接符 20"/>
            <p:cNvCxnSpPr>
              <a:cxnSpLocks/>
              <a:stCxn id="15" idx="2"/>
              <a:endCxn id="36" idx="0"/>
            </p:cNvCxnSpPr>
            <p:nvPr/>
          </p:nvCxnSpPr>
          <p:spPr>
            <a:xfrm>
              <a:off x="5032076" y="2697766"/>
              <a:ext cx="260345" cy="34041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906275" y="1903129"/>
                  <a:ext cx="1368152" cy="430887"/>
                </a:xfrm>
                <a:prstGeom prst="rect">
                  <a:avLst/>
                </a:prstGeom>
              </p:spPr>
              <p:txBody>
                <a:bodyPr wrap="square">
                  <a:spAutoFit/>
                </a:bodyPr>
                <a:lstStyle/>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能够收到的</a:t>
                  </a:r>
                  <a:endParaRPr lang="en-US" altLang="zh-CN" sz="1100"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收益为</a:t>
                  </a:r>
                  <a14:m>
                    <m:oMath xmlns:m="http://schemas.openxmlformats.org/officeDocument/2006/math">
                      <m:r>
                        <a:rPr lang="en-US" altLang="zh-CN" sz="1100" b="1" i="1">
                          <a:latin typeface="Cambria Math"/>
                        </a:rPr>
                        <m:t>𝜶</m:t>
                      </m:r>
                    </m:oMath>
                  </a14:m>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2906275" y="1903129"/>
                  <a:ext cx="1368152" cy="430887"/>
                </a:xfrm>
                <a:prstGeom prst="rect">
                  <a:avLst/>
                </a:prstGeom>
                <a:blipFill rotWithShape="1">
                  <a:blip r:embed="rId4"/>
                  <a:stretch>
                    <a:fillRect t="-2817" b="-7042"/>
                  </a:stretch>
                </a:blipFill>
              </p:spPr>
              <p:txBody>
                <a:bodyPr/>
                <a:lstStyle/>
                <a:p>
                  <a:r>
                    <a:rPr lang="zh-CN" altLang="en-US">
                      <a:noFill/>
                    </a:rPr>
                    <a:t> </a:t>
                  </a:r>
                </a:p>
              </p:txBody>
            </p:sp>
          </mc:Fallback>
        </mc:AlternateContent>
        <p:sp>
          <p:nvSpPr>
            <p:cNvPr id="23" name="右箭头 22"/>
            <p:cNvSpPr/>
            <p:nvPr/>
          </p:nvSpPr>
          <p:spPr>
            <a:xfrm rot="2824504">
              <a:off x="3413446" y="2333512"/>
              <a:ext cx="197424" cy="59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cxnSpLocks/>
            </p:cNvCxnSpPr>
            <p:nvPr/>
          </p:nvCxnSpPr>
          <p:spPr>
            <a:xfrm>
              <a:off x="4726723" y="1903129"/>
              <a:ext cx="973181" cy="57119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5839723" y="3166916"/>
                  <a:ext cx="1125464" cy="430887"/>
                </a:xfrm>
                <a:prstGeom prst="rect">
                  <a:avLst/>
                </a:prstGeom>
              </p:spPr>
              <p:txBody>
                <a:bodyPr wrap="square">
                  <a:spAutoFit/>
                </a:bodyPr>
                <a:lstStyle/>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目前能够收到的收益小于</a:t>
                  </a:r>
                  <a14:m>
                    <m:oMath xmlns:m="http://schemas.openxmlformats.org/officeDocument/2006/math">
                      <m:r>
                        <a:rPr lang="en-US" altLang="zh-CN" sz="1100" b="1" i="1">
                          <a:latin typeface="Cambria Math"/>
                        </a:rPr>
                        <m:t>𝜶</m:t>
                      </m:r>
                    </m:oMath>
                  </a14:m>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5" name="矩形 24"/>
                <p:cNvSpPr>
                  <a:spLocks noRot="1" noChangeAspect="1" noMove="1" noResize="1" noEditPoints="1" noAdjustHandles="1" noChangeArrowheads="1" noChangeShapeType="1" noTextEdit="1"/>
                </p:cNvSpPr>
                <p:nvPr/>
              </p:nvSpPr>
              <p:spPr>
                <a:xfrm>
                  <a:off x="5839723" y="3166916"/>
                  <a:ext cx="1125464" cy="430887"/>
                </a:xfrm>
                <a:prstGeom prst="rect">
                  <a:avLst/>
                </a:prstGeom>
                <a:blipFill rotWithShape="1">
                  <a:blip r:embed="rId5"/>
                  <a:stretch>
                    <a:fillRect b="-8571"/>
                  </a:stretch>
                </a:blipFill>
              </p:spPr>
              <p:txBody>
                <a:bodyPr/>
                <a:lstStyle/>
                <a:p>
                  <a:r>
                    <a:rPr lang="zh-CN" altLang="en-US">
                      <a:noFill/>
                    </a:rPr>
                    <a:t> </a:t>
                  </a:r>
                </a:p>
              </p:txBody>
            </p:sp>
          </mc:Fallback>
        </mc:AlternateContent>
        <p:sp>
          <p:nvSpPr>
            <p:cNvPr id="26" name="右箭头 25"/>
            <p:cNvSpPr/>
            <p:nvPr/>
          </p:nvSpPr>
          <p:spPr>
            <a:xfrm rot="9004352">
              <a:off x="5821125" y="3617959"/>
              <a:ext cx="283834" cy="116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cxnSpLocks/>
              <a:stCxn id="37" idx="5"/>
            </p:cNvCxnSpPr>
            <p:nvPr/>
          </p:nvCxnSpPr>
          <p:spPr>
            <a:xfrm>
              <a:off x="5782962" y="4096837"/>
              <a:ext cx="381925" cy="270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a:stCxn id="37" idx="3"/>
            </p:cNvCxnSpPr>
            <p:nvPr/>
          </p:nvCxnSpPr>
          <p:spPr>
            <a:xfrm flipH="1">
              <a:off x="5111443" y="4096837"/>
              <a:ext cx="345800" cy="2215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云形 28"/>
            <p:cNvSpPr/>
            <p:nvPr/>
          </p:nvSpPr>
          <p:spPr>
            <a:xfrm>
              <a:off x="4078421" y="4310233"/>
              <a:ext cx="1530293" cy="550513"/>
            </a:xfrm>
            <a:prstGeom prst="cloud">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华文楷体" panose="02010600040101010101" pitchFamily="2" charset="-122"/>
                  <a:ea typeface="华文楷体" panose="02010600040101010101" pitchFamily="2" charset="-122"/>
                </a:rPr>
                <a:t>已被访问后继分支节点</a:t>
              </a:r>
            </a:p>
          </p:txBody>
        </p:sp>
        <p:sp>
          <p:nvSpPr>
            <p:cNvPr id="30" name="云形 29"/>
            <p:cNvSpPr/>
            <p:nvPr/>
          </p:nvSpPr>
          <p:spPr>
            <a:xfrm>
              <a:off x="5699904" y="4313484"/>
              <a:ext cx="1749159" cy="55051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华文楷体" panose="02010600040101010101" pitchFamily="2" charset="-122"/>
                  <a:ea typeface="华文楷体" panose="02010600040101010101" pitchFamily="2" charset="-122"/>
                </a:rPr>
                <a:t>未被访问后继分支节点</a:t>
              </a:r>
            </a:p>
          </p:txBody>
        </p:sp>
        <p:sp>
          <p:nvSpPr>
            <p:cNvPr id="31" name="乘号 30"/>
            <p:cNvSpPr/>
            <p:nvPr/>
          </p:nvSpPr>
          <p:spPr>
            <a:xfrm>
              <a:off x="5808059" y="4125125"/>
              <a:ext cx="342025" cy="19420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5796064">
              <a:off x="6271170" y="4075402"/>
              <a:ext cx="283834" cy="116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397723" y="3791617"/>
              <a:ext cx="684076" cy="261610"/>
            </a:xfrm>
            <a:prstGeom prst="rect">
              <a:avLst/>
            </a:prstGeom>
          </p:spPr>
          <p:txBody>
            <a:bodyPr wrap="square">
              <a:spAutoFit/>
            </a:bodyPr>
            <a:lstStyle/>
            <a:p>
              <a:pPr algn="just"/>
              <a:r>
                <a:rPr lang="zh-CN" altLang="en-US" sz="1100" dirty="0">
                  <a:latin typeface="Times New Roman" panose="02020603050405020304" pitchFamily="18" charset="0"/>
                  <a:ea typeface="黑体" panose="02010609060101010101" pitchFamily="49" charset="-122"/>
                  <a:cs typeface="Times New Roman" panose="02020603050405020304" pitchFamily="18" charset="0"/>
                </a:rPr>
                <a:t>被剪枝</a:t>
              </a:r>
            </a:p>
          </p:txBody>
        </p:sp>
        <p:sp>
          <p:nvSpPr>
            <p:cNvPr id="34" name="矩形 33">
              <a:extLst>
                <a:ext uri="{FF2B5EF4-FFF2-40B4-BE49-F238E27FC236}">
                  <a16:creationId xmlns:a16="http://schemas.microsoft.com/office/drawing/2014/main" id="{482F1C3C-B2F9-4058-AF3C-32B39E5519BA}"/>
                </a:ext>
              </a:extLst>
            </p:cNvPr>
            <p:cNvSpPr/>
            <p:nvPr/>
          </p:nvSpPr>
          <p:spPr>
            <a:xfrm>
              <a:off x="4299276" y="1245545"/>
              <a:ext cx="415498" cy="369332"/>
            </a:xfrm>
            <a:prstGeom prst="rect">
              <a:avLst/>
            </a:prstGeom>
          </p:spPr>
          <p:txBody>
            <a:bodyPr wrap="none">
              <a:spAutoFit/>
            </a:bodyPr>
            <a:lstStyle/>
            <a:p>
              <a:pPr algn="ct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0F9626AB-5CB2-4C94-981B-F17CB656028D}"/>
                </a:ext>
              </a:extLst>
            </p:cNvPr>
            <p:cNvCxnSpPr/>
            <p:nvPr/>
          </p:nvCxnSpPr>
          <p:spPr>
            <a:xfrm>
              <a:off x="4516183" y="1294744"/>
              <a:ext cx="17422" cy="2535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5C583F90-A9D1-449F-A9B1-FE25C4EEC7A1}"/>
                    </a:ext>
                  </a:extLst>
                </p:cNvPr>
                <p:cNvSpPr/>
                <p:nvPr/>
              </p:nvSpPr>
              <p:spPr>
                <a:xfrm>
                  <a:off x="5099303" y="3038181"/>
                  <a:ext cx="386236"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a:rPr>
                              <m:t>  </m:t>
                            </m:r>
                            <m:r>
                              <a:rPr lang="en-US" altLang="zh-CN" b="0" i="1" smtClean="0">
                                <a:solidFill>
                                  <a:schemeClr val="tx1"/>
                                </a:solidFill>
                                <a:latin typeface="Cambria Math" panose="02040503050406030204" pitchFamily="18" charset="0"/>
                              </a:rPr>
                              <m:t>𝑛</m:t>
                            </m:r>
                          </m:e>
                          <m:sup>
                            <m:r>
                              <a:rPr lang="en-US" altLang="zh-CN" b="0" i="1" smtClean="0">
                                <a:solidFill>
                                  <a:schemeClr val="tx1"/>
                                </a:solidFill>
                                <a:latin typeface="Cambria Math"/>
                              </a:rPr>
                              <m:t>′</m:t>
                            </m:r>
                          </m:sup>
                        </m:sSup>
                      </m:oMath>
                    </m:oMathPara>
                  </a14:m>
                  <a:endParaRPr lang="zh-CN" altLang="en-US" dirty="0"/>
                </a:p>
              </p:txBody>
            </p:sp>
          </mc:Choice>
          <mc:Fallback xmlns="">
            <p:sp>
              <p:nvSpPr>
                <p:cNvPr id="36" name="矩形 35">
                  <a:extLst>
                    <a:ext uri="{FF2B5EF4-FFF2-40B4-BE49-F238E27FC236}">
                      <a16:creationId xmlns="" xmlns:a16="http://schemas.microsoft.com/office/drawing/2014/main" xmlns:a14="http://schemas.microsoft.com/office/drawing/2010/main" id="{5C583F90-A9D1-449F-A9B1-FE25C4EEC7A1}"/>
                    </a:ext>
                  </a:extLst>
                </p:cNvPr>
                <p:cNvSpPr>
                  <a:spLocks noRot="1" noChangeAspect="1" noMove="1" noResize="1" noEditPoints="1" noAdjustHandles="1" noChangeArrowheads="1" noChangeShapeType="1" noTextEdit="1"/>
                </p:cNvSpPr>
                <p:nvPr/>
              </p:nvSpPr>
              <p:spPr>
                <a:xfrm>
                  <a:off x="5099303" y="3038181"/>
                  <a:ext cx="386236" cy="36004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7C7382B0-4A05-448A-AC5B-A4990D730395}"/>
                    </a:ext>
                  </a:extLst>
                </p:cNvPr>
                <p:cNvSpPr/>
                <p:nvPr/>
              </p:nvSpPr>
              <p:spPr>
                <a:xfrm>
                  <a:off x="5389784" y="3702781"/>
                  <a:ext cx="460637" cy="4616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𝑛</m:t>
                        </m:r>
                      </m:oMath>
                    </m:oMathPara>
                  </a14:m>
                  <a:endParaRPr lang="zh-CN" altLang="en-US" dirty="0">
                    <a:solidFill>
                      <a:schemeClr val="tx1"/>
                    </a:solidFill>
                  </a:endParaRPr>
                </a:p>
              </p:txBody>
            </p:sp>
          </mc:Choice>
          <mc:Fallback xmlns="">
            <p:sp>
              <p:nvSpPr>
                <p:cNvPr id="37" name="椭圆 36">
                  <a:extLst>
                    <a:ext uri="{FF2B5EF4-FFF2-40B4-BE49-F238E27FC236}">
                      <a16:creationId xmlns="" xmlns:a16="http://schemas.microsoft.com/office/drawing/2014/main" xmlns:a14="http://schemas.microsoft.com/office/drawing/2010/main" id="{7C7382B0-4A05-448A-AC5B-A4990D730395}"/>
                    </a:ext>
                  </a:extLst>
                </p:cNvPr>
                <p:cNvSpPr>
                  <a:spLocks noRot="1" noChangeAspect="1" noMove="1" noResize="1" noEditPoints="1" noAdjustHandles="1" noChangeArrowheads="1" noChangeShapeType="1" noTextEdit="1"/>
                </p:cNvSpPr>
                <p:nvPr/>
              </p:nvSpPr>
              <p:spPr>
                <a:xfrm>
                  <a:off x="5389784" y="3702781"/>
                  <a:ext cx="460637" cy="461665"/>
                </a:xfrm>
                <a:prstGeom prst="ellipse">
                  <a:avLst/>
                </a:prstGeom>
                <a:blipFill rotWithShape="1">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矩形 2"/>
              <p:cNvSpPr/>
              <p:nvPr/>
            </p:nvSpPr>
            <p:spPr>
              <a:xfrm>
                <a:off x="5387248" y="1765309"/>
                <a:ext cx="3657600" cy="3046988"/>
              </a:xfrm>
              <a:prstGeom prst="rect">
                <a:avLst/>
              </a:prstGeom>
            </p:spPr>
            <p:txBody>
              <a:bodyPr wrap="square">
                <a:spAutoFit/>
              </a:bodyPr>
              <a:lstStyle/>
              <a:p>
                <a:pPr>
                  <a:lnSpc>
                    <a:spcPct val="150000"/>
                  </a:lnSpc>
                </a:pPr>
                <a:r>
                  <a:rPr lang="zh-CN" altLang="zh-CN" sz="1600" dirty="0"/>
                  <a:t>假设有一个位于</a:t>
                </a:r>
                <a:r>
                  <a:rPr lang="en-US" altLang="zh-CN" sz="1600" dirty="0"/>
                  <a:t>MIN</a:t>
                </a:r>
                <a:r>
                  <a:rPr lang="zh-CN" altLang="zh-CN" sz="1600" dirty="0"/>
                  <a:t>层的结点</a:t>
                </a:r>
                <a14:m>
                  <m:oMath xmlns:m="http://schemas.openxmlformats.org/officeDocument/2006/math">
                    <m:r>
                      <a:rPr lang="en-US" altLang="zh-CN" sz="1600" i="1">
                        <a:latin typeface="Cambria Math"/>
                      </a:rPr>
                      <m:t>𝑚</m:t>
                    </m:r>
                  </m:oMath>
                </a14:m>
                <a:r>
                  <a:rPr lang="zh-CN" altLang="zh-CN" sz="1600" dirty="0"/>
                  <a:t>，已知该结点能够向其上</a:t>
                </a:r>
                <a:r>
                  <a:rPr lang="en-US" altLang="zh-CN" sz="1600" dirty="0"/>
                  <a:t>MAX</a:t>
                </a:r>
                <a:r>
                  <a:rPr lang="zh-CN" altLang="zh-CN" sz="1600" dirty="0"/>
                  <a:t>结点反馈的收益为</a:t>
                </a:r>
                <a14:m>
                  <m:oMath xmlns:m="http://schemas.openxmlformats.org/officeDocument/2006/math">
                    <m:r>
                      <a:rPr lang="en-US" altLang="zh-CN" sz="1600" i="1">
                        <a:latin typeface="Cambria Math"/>
                      </a:rPr>
                      <m:t>𝛼</m:t>
                    </m:r>
                  </m:oMath>
                </a14:m>
                <a:r>
                  <a:rPr lang="zh-CN" altLang="zh-CN" sz="1600" dirty="0"/>
                  <a:t>（</a:t>
                </a:r>
                <a:r>
                  <a:rPr lang="en-US" altLang="zh-CN" sz="1600" dirty="0"/>
                  <a:t>alpha</a:t>
                </a:r>
                <a:r>
                  <a:rPr lang="zh-CN" altLang="zh-CN" sz="1600" dirty="0"/>
                  <a:t>）。</a:t>
                </a:r>
                <a14:m>
                  <m:oMath xmlns:m="http://schemas.openxmlformats.org/officeDocument/2006/math">
                    <m:r>
                      <a:rPr lang="en-US" altLang="zh-CN" sz="1600" i="1">
                        <a:latin typeface="Cambria Math"/>
                      </a:rPr>
                      <m:t>𝑛</m:t>
                    </m:r>
                  </m:oMath>
                </a14:m>
                <a:r>
                  <a:rPr lang="zh-CN" altLang="zh-CN" sz="1600" dirty="0"/>
                  <a:t>是与结点</a:t>
                </a:r>
                <a14:m>
                  <m:oMath xmlns:m="http://schemas.openxmlformats.org/officeDocument/2006/math">
                    <m:r>
                      <a:rPr lang="en-US" altLang="zh-CN" sz="1600" i="1">
                        <a:latin typeface="Cambria Math"/>
                      </a:rPr>
                      <m:t>𝑚</m:t>
                    </m:r>
                  </m:oMath>
                </a14:m>
                <a:r>
                  <a:rPr lang="zh-CN" altLang="zh-CN" sz="1600" dirty="0"/>
                  <a:t>位于同一层的某个兄弟（</a:t>
                </a:r>
                <a:r>
                  <a:rPr lang="en-US" altLang="zh-CN" sz="1600" dirty="0"/>
                  <a:t>sibling</a:t>
                </a:r>
                <a:r>
                  <a:rPr lang="zh-CN" altLang="zh-CN" sz="1600" dirty="0"/>
                  <a:t>）结点的后代结点。如果在结点</a:t>
                </a:r>
                <a14:m>
                  <m:oMath xmlns:m="http://schemas.openxmlformats.org/officeDocument/2006/math">
                    <m:r>
                      <a:rPr lang="en-US" altLang="zh-CN" sz="1600" i="1">
                        <a:latin typeface="Cambria Math"/>
                      </a:rPr>
                      <m:t>𝑛</m:t>
                    </m:r>
                  </m:oMath>
                </a14:m>
                <a:r>
                  <a:rPr lang="zh-CN" altLang="zh-CN" sz="1600" dirty="0"/>
                  <a:t>的后代结点被访问一部分后，知道结点</a:t>
                </a:r>
                <a14:m>
                  <m:oMath xmlns:m="http://schemas.openxmlformats.org/officeDocument/2006/math">
                    <m:r>
                      <a:rPr lang="en-US" altLang="zh-CN" sz="1600" i="1">
                        <a:latin typeface="Cambria Math"/>
                      </a:rPr>
                      <m:t>𝑛</m:t>
                    </m:r>
                  </m:oMath>
                </a14:m>
                <a:r>
                  <a:rPr lang="zh-CN" altLang="zh-CN" sz="1600" dirty="0"/>
                  <a:t>能够向其上一层</a:t>
                </a:r>
                <a:r>
                  <a:rPr lang="en-US" altLang="zh-CN" sz="1600" dirty="0"/>
                  <a:t>MAX</a:t>
                </a:r>
                <a:r>
                  <a:rPr lang="zh-CN" altLang="zh-CN" sz="1600" dirty="0"/>
                  <a:t>结点反馈收益小于</a:t>
                </a:r>
                <a14:m>
                  <m:oMath xmlns:m="http://schemas.openxmlformats.org/officeDocument/2006/math">
                    <m:r>
                      <a:rPr lang="en-US" altLang="zh-CN" sz="1600" i="1">
                        <a:latin typeface="Cambria Math"/>
                      </a:rPr>
                      <m:t>𝛼</m:t>
                    </m:r>
                  </m:oMath>
                </a14:m>
                <a:r>
                  <a:rPr lang="zh-CN" altLang="zh-CN" sz="1600" dirty="0"/>
                  <a:t>，则结点</a:t>
                </a:r>
                <a14:m>
                  <m:oMath xmlns:m="http://schemas.openxmlformats.org/officeDocument/2006/math">
                    <m:r>
                      <a:rPr lang="en-US" altLang="zh-CN" sz="1600" i="1">
                        <a:latin typeface="Cambria Math"/>
                      </a:rPr>
                      <m:t>𝑛</m:t>
                    </m:r>
                  </m:oMath>
                </a14:m>
                <a:r>
                  <a:rPr lang="zh-CN" altLang="zh-CN" sz="1600" dirty="0"/>
                  <a:t>的未被访问孩子结点将被剪枝。</a:t>
                </a:r>
              </a:p>
            </p:txBody>
          </p:sp>
        </mc:Choice>
        <mc:Fallback xmlns="">
          <p:sp>
            <p:nvSpPr>
              <p:cNvPr id="3" name="矩形 2"/>
              <p:cNvSpPr>
                <a:spLocks noRot="1" noChangeAspect="1" noMove="1" noResize="1" noEditPoints="1" noAdjustHandles="1" noChangeArrowheads="1" noChangeShapeType="1" noTextEdit="1"/>
              </p:cNvSpPr>
              <p:nvPr/>
            </p:nvSpPr>
            <p:spPr>
              <a:xfrm>
                <a:off x="5387248" y="1765309"/>
                <a:ext cx="3657600" cy="3046988"/>
              </a:xfrm>
              <a:prstGeom prst="rect">
                <a:avLst/>
              </a:prstGeom>
              <a:blipFill rotWithShape="1">
                <a:blip r:embed="rId8"/>
                <a:stretch>
                  <a:fillRect l="-1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289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mc:AlternateContent xmlns:mc="http://schemas.openxmlformats.org/markup-compatibility/2006" xmlns:a14="http://schemas.microsoft.com/office/drawing/2010/main">
        <mc:Choice Requires="a14">
          <p:sp>
            <p:nvSpPr>
              <p:cNvPr id="2" name="矩形 1"/>
              <p:cNvSpPr/>
              <p:nvPr/>
            </p:nvSpPr>
            <p:spPr>
              <a:xfrm>
                <a:off x="5289546" y="1358351"/>
                <a:ext cx="3751243" cy="3896708"/>
              </a:xfrm>
              <a:prstGeom prst="rect">
                <a:avLst/>
              </a:prstGeom>
            </p:spPr>
            <p:txBody>
              <a:bodyPr wrap="square">
                <a:spAutoFit/>
              </a:bodyPr>
              <a:lstStyle/>
              <a:p>
                <a:pPr>
                  <a:lnSpc>
                    <a:spcPct val="150000"/>
                  </a:lnSpc>
                </a:pPr>
                <a:r>
                  <a:rPr lang="zh-CN" altLang="zh-CN" dirty="0"/>
                  <a:t>考虑位于</a:t>
                </a:r>
                <a:r>
                  <a:rPr lang="en-US" altLang="zh-CN" dirty="0"/>
                  <a:t>MAX</a:t>
                </a:r>
                <a:r>
                  <a:rPr lang="zh-CN" altLang="zh-CN" dirty="0"/>
                  <a:t>层的结点</a:t>
                </a:r>
                <a14:m>
                  <m:oMath xmlns:m="http://schemas.openxmlformats.org/officeDocument/2006/math">
                    <m:r>
                      <a:rPr lang="en-US" altLang="zh-CN" i="1">
                        <a:latin typeface="Cambria Math"/>
                      </a:rPr>
                      <m:t>𝑚</m:t>
                    </m:r>
                  </m:oMath>
                </a14:m>
                <a:r>
                  <a:rPr lang="zh-CN" altLang="zh-CN" dirty="0"/>
                  <a:t>，已知结点</a:t>
                </a:r>
                <a14:m>
                  <m:oMath xmlns:m="http://schemas.openxmlformats.org/officeDocument/2006/math">
                    <m:r>
                      <a:rPr lang="en-US" altLang="zh-CN" i="1">
                        <a:latin typeface="Cambria Math"/>
                      </a:rPr>
                      <m:t>𝑚</m:t>
                    </m:r>
                  </m:oMath>
                </a14:m>
                <a:r>
                  <a:rPr lang="zh-CN" altLang="zh-CN" dirty="0"/>
                  <a:t>能够从其下</a:t>
                </a:r>
                <a:r>
                  <a:rPr lang="en-US" altLang="zh-CN" dirty="0"/>
                  <a:t>MIN</a:t>
                </a:r>
                <a:r>
                  <a:rPr lang="zh-CN" altLang="zh-CN" dirty="0"/>
                  <a:t>层结点收到的收益为</a:t>
                </a:r>
                <a14:m>
                  <m:oMath xmlns:m="http://schemas.openxmlformats.org/officeDocument/2006/math">
                    <m:r>
                      <a:rPr lang="en-US" altLang="zh-CN" i="1">
                        <a:latin typeface="Cambria Math"/>
                      </a:rPr>
                      <m:t>𝛽</m:t>
                    </m:r>
                  </m:oMath>
                </a14:m>
                <a:r>
                  <a:rPr lang="zh-CN" altLang="zh-CN" dirty="0"/>
                  <a:t>（</a:t>
                </a:r>
                <a:r>
                  <a:rPr lang="en-US" altLang="zh-CN" dirty="0"/>
                  <a:t>beta</a:t>
                </a:r>
                <a:r>
                  <a:rPr lang="zh-CN" altLang="zh-CN" dirty="0"/>
                  <a:t>）。结点</a:t>
                </a:r>
                <a14:m>
                  <m:oMath xmlns:m="http://schemas.openxmlformats.org/officeDocument/2006/math">
                    <m:r>
                      <a:rPr lang="en-US" altLang="zh-CN" i="1">
                        <a:latin typeface="Cambria Math"/>
                      </a:rPr>
                      <m:t>𝑛</m:t>
                    </m:r>
                  </m:oMath>
                </a14:m>
                <a:r>
                  <a:rPr lang="zh-CN" altLang="zh-CN" dirty="0"/>
                  <a:t>是结点</a:t>
                </a:r>
                <a14:m>
                  <m:oMath xmlns:m="http://schemas.openxmlformats.org/officeDocument/2006/math">
                    <m:r>
                      <a:rPr lang="en-US" altLang="zh-CN" i="1">
                        <a:latin typeface="Cambria Math"/>
                      </a:rPr>
                      <m:t>𝑚</m:t>
                    </m:r>
                  </m:oMath>
                </a14:m>
                <a:r>
                  <a:rPr lang="zh-CN" altLang="zh-CN" dirty="0"/>
                  <a:t>上层结点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a:rPr>
                          <m:t>𝑚</m:t>
                        </m:r>
                      </m:e>
                      <m:sup>
                        <m:r>
                          <a:rPr lang="en-US" altLang="zh-CN" i="1">
                            <a:latin typeface="Cambria Math"/>
                          </a:rPr>
                          <m:t>′</m:t>
                        </m:r>
                      </m:sup>
                    </m:sSup>
                  </m:oMath>
                </a14:m>
                <a:r>
                  <a:rPr lang="zh-CN" altLang="zh-CN" dirty="0"/>
                  <a:t>的位于</a:t>
                </a:r>
                <a:r>
                  <a:rPr lang="en-US" altLang="zh-CN" dirty="0"/>
                  <a:t>MAX</a:t>
                </a:r>
                <a:r>
                  <a:rPr lang="zh-CN" altLang="zh-CN" dirty="0"/>
                  <a:t>层的后代结点，如果目前已知结点</a:t>
                </a:r>
                <a14:m>
                  <m:oMath xmlns:m="http://schemas.openxmlformats.org/officeDocument/2006/math">
                    <m:r>
                      <a:rPr lang="en-US" altLang="zh-CN" i="1">
                        <a:latin typeface="Cambria Math"/>
                      </a:rPr>
                      <m:t>𝑛</m:t>
                    </m:r>
                  </m:oMath>
                </a14:m>
                <a:r>
                  <a:rPr lang="zh-CN" altLang="zh-CN" dirty="0"/>
                  <a:t>能够收到的收益大于</a:t>
                </a:r>
                <a14:m>
                  <m:oMath xmlns:m="http://schemas.openxmlformats.org/officeDocument/2006/math">
                    <m:r>
                      <a:rPr lang="en-US" altLang="zh-CN" i="1">
                        <a:latin typeface="Cambria Math"/>
                      </a:rPr>
                      <m:t>𝛽</m:t>
                    </m:r>
                  </m:oMath>
                </a14:m>
                <a:r>
                  <a:rPr lang="zh-CN" altLang="zh-CN" dirty="0"/>
                  <a:t>，则不再扩展结点</a:t>
                </a:r>
                <a14:m>
                  <m:oMath xmlns:m="http://schemas.openxmlformats.org/officeDocument/2006/math">
                    <m:r>
                      <a:rPr lang="en-US" altLang="zh-CN" i="1">
                        <a:latin typeface="Cambria Math"/>
                      </a:rPr>
                      <m:t>𝑛</m:t>
                    </m:r>
                  </m:oMath>
                </a14:m>
                <a:r>
                  <a:rPr lang="zh-CN" altLang="zh-CN" dirty="0"/>
                  <a:t>的未被访问后继结点，因为位于</a:t>
                </a:r>
                <a:r>
                  <a:rPr lang="en-US" altLang="zh-CN" dirty="0"/>
                  <a:t>MIN</a:t>
                </a:r>
                <a:r>
                  <a:rPr lang="zh-CN" altLang="zh-CN" dirty="0"/>
                  <a:t>层的结点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a:rPr>
                          <m:t>𝑚</m:t>
                        </m:r>
                      </m:e>
                      <m:sup>
                        <m:r>
                          <a:rPr lang="en-US" altLang="zh-CN" i="1">
                            <a:latin typeface="Cambria Math"/>
                          </a:rPr>
                          <m:t>′</m:t>
                        </m:r>
                      </m:sup>
                    </m:sSup>
                  </m:oMath>
                </a14:m>
                <a:r>
                  <a:rPr lang="zh-CN" altLang="zh-CN" dirty="0"/>
                  <a:t>只会选择收益小于或等于</a:t>
                </a:r>
                <a14:m>
                  <m:oMath xmlns:m="http://schemas.openxmlformats.org/officeDocument/2006/math">
                    <m:r>
                      <a:rPr lang="en-US" altLang="zh-CN" i="1">
                        <a:latin typeface="Cambria Math"/>
                      </a:rPr>
                      <m:t>𝛽</m:t>
                    </m:r>
                  </m:oMath>
                </a14:m>
                <a:r>
                  <a:rPr lang="zh-CN" altLang="zh-CN" dirty="0"/>
                  <a:t>的结点来采取行动。</a:t>
                </a:r>
              </a:p>
            </p:txBody>
          </p:sp>
        </mc:Choice>
        <mc:Fallback xmlns="">
          <p:sp>
            <p:nvSpPr>
              <p:cNvPr id="2" name="矩形 1"/>
              <p:cNvSpPr>
                <a:spLocks noRot="1" noChangeAspect="1" noMove="1" noResize="1" noEditPoints="1" noAdjustHandles="1" noChangeArrowheads="1" noChangeShapeType="1" noTextEdit="1"/>
              </p:cNvSpPr>
              <p:nvPr/>
            </p:nvSpPr>
            <p:spPr>
              <a:xfrm>
                <a:off x="5289546" y="1358351"/>
                <a:ext cx="3751243" cy="3896708"/>
              </a:xfrm>
              <a:prstGeom prst="rect">
                <a:avLst/>
              </a:prstGeom>
              <a:blipFill rotWithShape="1">
                <a:blip r:embed="rId2"/>
                <a:stretch>
                  <a:fillRect l="-1463" r="-1138"/>
                </a:stretch>
              </a:blipFill>
            </p:spPr>
            <p:txBody>
              <a:bodyPr/>
              <a:lstStyle/>
              <a:p>
                <a:r>
                  <a:rPr lang="zh-CN" altLang="en-US">
                    <a:noFill/>
                  </a:rPr>
                  <a:t> </a:t>
                </a:r>
              </a:p>
            </p:txBody>
          </p:sp>
        </mc:Fallback>
      </mc:AlternateContent>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46" y="1358351"/>
            <a:ext cx="4778437" cy="368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6183" y="5301161"/>
            <a:ext cx="4572000" cy="338554"/>
          </a:xfrm>
          <a:prstGeom prst="rect">
            <a:avLst/>
          </a:prstGeom>
        </p:spPr>
        <p:txBody>
          <a:bodyPr>
            <a:spAutoFit/>
          </a:bodyPr>
          <a:lstStyle/>
          <a:p>
            <a:pPr algn="ct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3.15</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基于</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MAX</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结点反馈收益进行剪枝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(beta</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剪枝</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570018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mc:AlternateContent xmlns:mc="http://schemas.openxmlformats.org/markup-compatibility/2006" xmlns:a14="http://schemas.microsoft.com/office/drawing/2010/main">
        <mc:Choice Requires="a14">
          <p:sp>
            <p:nvSpPr>
              <p:cNvPr id="2" name="矩形 1"/>
              <p:cNvSpPr/>
              <p:nvPr/>
            </p:nvSpPr>
            <p:spPr>
              <a:xfrm>
                <a:off x="418640" y="1212486"/>
                <a:ext cx="8372820" cy="4524315"/>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对于</a:t>
                </a:r>
                <a:r>
                  <a:rPr lang="en-US" altLang="zh-CN" dirty="0"/>
                  <a:t>MAX</a:t>
                </a:r>
                <a:r>
                  <a:rPr lang="zh-CN" altLang="zh-CN" dirty="0"/>
                  <a:t>节点，如果其孩子</a:t>
                </a:r>
                <a:r>
                  <a:rPr lang="zh-CN" altLang="en-US" dirty="0"/>
                  <a:t>结点</a:t>
                </a:r>
                <a:r>
                  <a:rPr lang="zh-CN" altLang="zh-CN" dirty="0"/>
                  <a:t>（</a:t>
                </a:r>
                <a:r>
                  <a:rPr lang="en-US" altLang="zh-CN" dirty="0"/>
                  <a:t>MIN</a:t>
                </a:r>
                <a:r>
                  <a:rPr lang="zh-CN" altLang="en-US" dirty="0"/>
                  <a:t>结点</a:t>
                </a:r>
                <a:r>
                  <a:rPr lang="zh-CN" altLang="zh-CN" dirty="0"/>
                  <a:t>）的收益大于当前的</a:t>
                </a:r>
                <a14:m>
                  <m:oMath xmlns:m="http://schemas.openxmlformats.org/officeDocument/2006/math">
                    <m:r>
                      <a:rPr lang="en-US" altLang="zh-CN" i="1">
                        <a:latin typeface="Cambria Math"/>
                      </a:rPr>
                      <m:t>𝛼</m:t>
                    </m:r>
                  </m:oMath>
                </a14:m>
                <a:r>
                  <a:rPr lang="zh-CN" altLang="zh-CN" dirty="0"/>
                  <a:t>值，则将</a:t>
                </a:r>
                <a14:m>
                  <m:oMath xmlns:m="http://schemas.openxmlformats.org/officeDocument/2006/math">
                    <m:r>
                      <a:rPr lang="en-US" altLang="zh-CN" i="1">
                        <a:latin typeface="Cambria Math"/>
                      </a:rPr>
                      <m:t>𝛼</m:t>
                    </m:r>
                  </m:oMath>
                </a14:m>
                <a:r>
                  <a:rPr lang="zh-CN" altLang="zh-CN" dirty="0"/>
                  <a:t>值更新为该收益；对于</a:t>
                </a:r>
                <a:r>
                  <a:rPr lang="en-US" altLang="zh-CN" dirty="0"/>
                  <a:t>MIN</a:t>
                </a:r>
                <a:r>
                  <a:rPr lang="zh-CN" altLang="en-US" dirty="0"/>
                  <a:t>结点</a:t>
                </a:r>
                <a:r>
                  <a:rPr lang="zh-CN" altLang="zh-CN" dirty="0"/>
                  <a:t>，如果其孩子</a:t>
                </a:r>
                <a:r>
                  <a:rPr lang="zh-CN" altLang="en-US" dirty="0"/>
                  <a:t>结点</a:t>
                </a:r>
                <a:r>
                  <a:rPr lang="zh-CN" altLang="zh-CN" dirty="0"/>
                  <a:t>（</a:t>
                </a:r>
                <a:r>
                  <a:rPr lang="en-US" altLang="zh-CN" dirty="0"/>
                  <a:t>MAX</a:t>
                </a:r>
                <a:r>
                  <a:rPr lang="zh-CN" altLang="en-US" dirty="0"/>
                  <a:t>结点</a:t>
                </a:r>
                <a:r>
                  <a:rPr lang="zh-CN" altLang="zh-CN" dirty="0"/>
                  <a:t>）的收益小于当前的</a:t>
                </a:r>
                <a14:m>
                  <m:oMath xmlns:m="http://schemas.openxmlformats.org/officeDocument/2006/math">
                    <m:r>
                      <a:rPr lang="en-US" altLang="zh-CN" i="1">
                        <a:latin typeface="Cambria Math"/>
                      </a:rPr>
                      <m:t>𝛽</m:t>
                    </m:r>
                  </m:oMath>
                </a14:m>
                <a:r>
                  <a:rPr lang="zh-CN" altLang="zh-CN" dirty="0"/>
                  <a:t>值，则将</a:t>
                </a:r>
                <a14:m>
                  <m:oMath xmlns:m="http://schemas.openxmlformats.org/officeDocument/2006/math">
                    <m:r>
                      <a:rPr lang="en-US" altLang="zh-CN" i="1">
                        <a:latin typeface="Cambria Math"/>
                      </a:rPr>
                      <m:t>𝛽</m:t>
                    </m:r>
                  </m:oMath>
                </a14:m>
                <a:r>
                  <a:rPr lang="zh-CN" altLang="zh-CN" dirty="0"/>
                  <a:t>值更新为该收益。根</a:t>
                </a:r>
                <a:r>
                  <a:rPr lang="zh-CN" altLang="en-US" dirty="0"/>
                  <a:t>结点</a:t>
                </a:r>
                <a:r>
                  <a:rPr lang="zh-CN" altLang="zh-CN" dirty="0"/>
                  <a:t>（</a:t>
                </a:r>
                <a:r>
                  <a:rPr lang="en-US" altLang="zh-CN" dirty="0"/>
                  <a:t>MAX</a:t>
                </a:r>
                <a:r>
                  <a:rPr lang="zh-CN" altLang="en-US" dirty="0"/>
                  <a:t>结点</a:t>
                </a:r>
                <a:r>
                  <a:rPr lang="zh-CN" altLang="zh-CN" dirty="0"/>
                  <a:t>）的</a:t>
                </a:r>
                <a14:m>
                  <m:oMath xmlns:m="http://schemas.openxmlformats.org/officeDocument/2006/math">
                    <m:r>
                      <a:rPr lang="en-US" altLang="zh-CN" i="1">
                        <a:latin typeface="Cambria Math"/>
                      </a:rPr>
                      <m:t>𝛼</m:t>
                    </m:r>
                  </m:oMath>
                </a14:m>
                <a:r>
                  <a:rPr lang="zh-CN" altLang="zh-CN" dirty="0"/>
                  <a:t>值和</a:t>
                </a:r>
                <a14:m>
                  <m:oMath xmlns:m="http://schemas.openxmlformats.org/officeDocument/2006/math">
                    <m:r>
                      <a:rPr lang="en-US" altLang="zh-CN" i="1">
                        <a:latin typeface="Cambria Math"/>
                      </a:rPr>
                      <m:t>𝛽</m:t>
                    </m:r>
                  </m:oMath>
                </a14:m>
                <a:r>
                  <a:rPr lang="zh-CN" altLang="zh-CN" dirty="0"/>
                  <a:t>值分别被初始化为</a:t>
                </a:r>
                <a14:m>
                  <m:oMath xmlns:m="http://schemas.openxmlformats.org/officeDocument/2006/math">
                    <m:r>
                      <a:rPr lang="en-US" altLang="zh-CN" i="1">
                        <a:latin typeface="Cambria Math"/>
                      </a:rPr>
                      <m:t>−</m:t>
                    </m:r>
                    <m:r>
                      <a:rPr lang="en-US" altLang="zh-CN">
                        <a:latin typeface="Cambria Math"/>
                      </a:rPr>
                      <m:t>∞</m:t>
                    </m:r>
                  </m:oMath>
                </a14:m>
                <a:r>
                  <a:rPr lang="zh-CN" altLang="zh-CN" dirty="0"/>
                  <a:t>和</a:t>
                </a:r>
                <a14:m>
                  <m:oMath xmlns:m="http://schemas.openxmlformats.org/officeDocument/2006/math">
                    <m:r>
                      <a:rPr lang="en-US" altLang="zh-CN">
                        <a:latin typeface="Cambria Math"/>
                      </a:rPr>
                      <m:t>+∞</m:t>
                    </m:r>
                  </m:oMath>
                </a14:m>
                <a:r>
                  <a:rPr lang="zh-CN" altLang="zh-CN" dirty="0"/>
                  <a:t>。</a:t>
                </a:r>
              </a:p>
              <a:p>
                <a:pPr marL="285750" indent="-285750">
                  <a:lnSpc>
                    <a:spcPct val="200000"/>
                  </a:lnSpc>
                  <a:buFont typeface="Wingdings" panose="05000000000000000000" pitchFamily="2" charset="2"/>
                  <a:buChar char="l"/>
                </a:pPr>
                <a:r>
                  <a:rPr lang="zh-CN" altLang="zh-CN" dirty="0"/>
                  <a:t>随着搜索算法不断被执行，每个</a:t>
                </a:r>
                <a:r>
                  <a:rPr lang="zh-CN" altLang="en-US" dirty="0"/>
                  <a:t>结点</a:t>
                </a:r>
                <a:r>
                  <a:rPr lang="zh-CN" altLang="zh-CN" dirty="0"/>
                  <a:t>的</a:t>
                </a:r>
                <a14:m>
                  <m:oMath xmlns:m="http://schemas.openxmlformats.org/officeDocument/2006/math">
                    <m:r>
                      <a:rPr lang="en-US" altLang="zh-CN" i="1">
                        <a:latin typeface="Cambria Math"/>
                      </a:rPr>
                      <m:t>𝛼</m:t>
                    </m:r>
                  </m:oMath>
                </a14:m>
                <a:r>
                  <a:rPr lang="zh-CN" altLang="zh-CN" dirty="0"/>
                  <a:t>值和</a:t>
                </a:r>
                <a14:m>
                  <m:oMath xmlns:m="http://schemas.openxmlformats.org/officeDocument/2006/math">
                    <m:r>
                      <a:rPr lang="en-US" altLang="zh-CN" i="1">
                        <a:latin typeface="Cambria Math"/>
                      </a:rPr>
                      <m:t>𝛽</m:t>
                    </m:r>
                  </m:oMath>
                </a14:m>
                <a:r>
                  <a:rPr lang="zh-CN" altLang="zh-CN" dirty="0"/>
                  <a:t>值不断被更新。大体来说，每个</a:t>
                </a:r>
                <a:r>
                  <a:rPr lang="zh-CN" altLang="en-US" dirty="0"/>
                  <a:t>结点</a:t>
                </a:r>
                <a:r>
                  <a:rPr lang="zh-CN" altLang="zh-CN" dirty="0"/>
                  <a:t>的</a:t>
                </a:r>
                <a14:m>
                  <m:oMath xmlns:m="http://schemas.openxmlformats.org/officeDocument/2006/math">
                    <m:r>
                      <a:rPr lang="en-US" altLang="zh-CN" i="1">
                        <a:latin typeface="Cambria Math"/>
                      </a:rPr>
                      <m:t>[</m:t>
                    </m:r>
                    <m:r>
                      <a:rPr lang="en-US" altLang="zh-CN" i="1">
                        <a:latin typeface="Cambria Math"/>
                      </a:rPr>
                      <m:t>𝛼</m:t>
                    </m:r>
                    <m:r>
                      <a:rPr lang="en-US" altLang="zh-CN" i="1">
                        <a:latin typeface="Cambria Math"/>
                      </a:rPr>
                      <m:t>,</m:t>
                    </m:r>
                    <m:r>
                      <a:rPr lang="en-US" altLang="zh-CN" i="1">
                        <a:latin typeface="Cambria Math"/>
                      </a:rPr>
                      <m:t>𝛽</m:t>
                    </m:r>
                    <m:r>
                      <a:rPr lang="en-US" altLang="zh-CN" i="1">
                        <a:latin typeface="Cambria Math"/>
                      </a:rPr>
                      <m:t>]</m:t>
                    </m:r>
                  </m:oMath>
                </a14:m>
                <a:r>
                  <a:rPr lang="zh-CN" altLang="zh-CN" dirty="0"/>
                  <a:t>从其父</a:t>
                </a:r>
                <a:r>
                  <a:rPr lang="zh-CN" altLang="en-US" dirty="0"/>
                  <a:t>结点</a:t>
                </a:r>
                <a:r>
                  <a:rPr lang="zh-CN" altLang="zh-CN" dirty="0"/>
                  <a:t>提供的初始值开始，取值按照如下形式变化：</a:t>
                </a:r>
                <a14:m>
                  <m:oMath xmlns:m="http://schemas.openxmlformats.org/officeDocument/2006/math">
                    <m:r>
                      <a:rPr lang="en-US" altLang="zh-CN" i="1">
                        <a:latin typeface="Cambria Math"/>
                      </a:rPr>
                      <m:t>𝛼</m:t>
                    </m:r>
                  </m:oMath>
                </a14:m>
                <a:r>
                  <a:rPr lang="zh-CN" altLang="zh-CN" dirty="0"/>
                  <a:t>逐渐增加、</a:t>
                </a:r>
                <a14:m>
                  <m:oMath xmlns:m="http://schemas.openxmlformats.org/officeDocument/2006/math">
                    <m:r>
                      <a:rPr lang="en-US" altLang="zh-CN" i="1">
                        <a:latin typeface="Cambria Math"/>
                      </a:rPr>
                      <m:t>𝛽</m:t>
                    </m:r>
                  </m:oMath>
                </a14:m>
                <a:r>
                  <a:rPr lang="zh-CN" altLang="zh-CN" dirty="0"/>
                  <a:t>逐渐减少。不难验证，如果一个</a:t>
                </a:r>
                <a:r>
                  <a:rPr lang="zh-CN" altLang="en-US" dirty="0"/>
                  <a:t>结点</a:t>
                </a:r>
                <a:r>
                  <a:rPr lang="zh-CN" altLang="zh-CN" dirty="0"/>
                  <a:t>的</a:t>
                </a:r>
                <a14:m>
                  <m:oMath xmlns:m="http://schemas.openxmlformats.org/officeDocument/2006/math">
                    <m:r>
                      <a:rPr lang="en-US" altLang="zh-CN" i="1">
                        <a:latin typeface="Cambria Math"/>
                      </a:rPr>
                      <m:t>𝛼</m:t>
                    </m:r>
                  </m:oMath>
                </a14:m>
                <a:r>
                  <a:rPr lang="zh-CN" altLang="zh-CN" dirty="0"/>
                  <a:t>值和</a:t>
                </a:r>
                <a14:m>
                  <m:oMath xmlns:m="http://schemas.openxmlformats.org/officeDocument/2006/math">
                    <m:r>
                      <a:rPr lang="en-US" altLang="zh-CN" i="1">
                        <a:latin typeface="Cambria Math"/>
                      </a:rPr>
                      <m:t>𝛽</m:t>
                    </m:r>
                  </m:oMath>
                </a14:m>
                <a:r>
                  <a:rPr lang="zh-CN" altLang="zh-CN" dirty="0"/>
                  <a:t>值满足</a:t>
                </a:r>
                <a14:m>
                  <m:oMath xmlns:m="http://schemas.openxmlformats.org/officeDocument/2006/math">
                    <m:r>
                      <a:rPr lang="en-US" altLang="zh-CN" i="1">
                        <a:latin typeface="Cambria Math"/>
                      </a:rPr>
                      <m:t>𝛼</m:t>
                    </m:r>
                    <m:r>
                      <a:rPr lang="en-US" altLang="zh-CN" i="1">
                        <a:latin typeface="Cambria Math"/>
                      </a:rPr>
                      <m:t>&gt;</m:t>
                    </m:r>
                    <m:r>
                      <a:rPr lang="en-US" altLang="zh-CN" i="1">
                        <a:latin typeface="Cambria Math"/>
                      </a:rPr>
                      <m:t>𝛽</m:t>
                    </m:r>
                  </m:oMath>
                </a14:m>
                <a:r>
                  <a:rPr lang="zh-CN" altLang="zh-CN" dirty="0"/>
                  <a:t>的条件，则该</a:t>
                </a:r>
                <a:r>
                  <a:rPr lang="zh-CN" altLang="en-US" dirty="0"/>
                  <a:t>结点</a:t>
                </a:r>
                <a:r>
                  <a:rPr lang="zh-CN" altLang="zh-CN" dirty="0"/>
                  <a:t>尚未被访问的后续</a:t>
                </a:r>
                <a:r>
                  <a:rPr lang="zh-CN" altLang="en-US" dirty="0"/>
                  <a:t>结点</a:t>
                </a:r>
                <a:r>
                  <a:rPr lang="zh-CN" altLang="zh-CN" dirty="0"/>
                  <a:t>就会被剪枝，因而不会被智能体访问。</a:t>
                </a:r>
              </a:p>
            </p:txBody>
          </p:sp>
        </mc:Choice>
        <mc:Fallback xmlns="">
          <p:sp>
            <p:nvSpPr>
              <p:cNvPr id="2" name="矩形 1"/>
              <p:cNvSpPr>
                <a:spLocks noRot="1" noChangeAspect="1" noMove="1" noResize="1" noEditPoints="1" noAdjustHandles="1" noChangeArrowheads="1" noChangeShapeType="1" noTextEdit="1"/>
              </p:cNvSpPr>
              <p:nvPr/>
            </p:nvSpPr>
            <p:spPr>
              <a:xfrm>
                <a:off x="418640" y="1212486"/>
                <a:ext cx="8372820" cy="4524315"/>
              </a:xfrm>
              <a:prstGeom prst="rect">
                <a:avLst/>
              </a:prstGeom>
              <a:blipFill rotWithShape="1">
                <a:blip r:embed="rId2"/>
                <a:stretch>
                  <a:fillRect l="-510" r="-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1113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搜索算法的形式化描述：</a:t>
            </a:r>
            <a:br>
              <a:rPr lang="en-US" altLang="zh-CN" sz="2000" dirty="0">
                <a:latin typeface="黑体" panose="02010609060101010101" pitchFamily="49" charset="-122"/>
                <a:ea typeface="黑体" panose="02010609060101010101" pitchFamily="49" charset="-122"/>
                <a:cs typeface="Times New Roman" panose="02020603050405020304" pitchFamily="18" charset="0"/>
              </a:rPr>
            </a:br>
            <a:r>
              <a:rPr lang="en-US" altLang="zh-CN" sz="2000" dirty="0">
                <a:latin typeface="黑体" panose="02010609060101010101" pitchFamily="49" charset="-122"/>
                <a:ea typeface="黑体" panose="02010609060101010101" pitchFamily="49" charset="-122"/>
                <a:cs typeface="Times New Roman" panose="02020603050405020304" pitchFamily="18" charset="0"/>
              </a:rPr>
              <a:t>   &lt;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9" name="Rectangle 19"/>
          <p:cNvSpPr>
            <a:spLocks noChangeArrowheads="1"/>
          </p:cNvSpPr>
          <p:nvPr/>
        </p:nvSpPr>
        <p:spPr bwMode="auto">
          <a:xfrm>
            <a:off x="5607757" y="2021982"/>
            <a:ext cx="3324125" cy="1368727"/>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对智能体和环境当前情形的描</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述。例如，在最短路径问题中</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，可作为状态。将原问题城</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市对应的状态称为初始状态。</a:t>
            </a:r>
          </a:p>
        </p:txBody>
      </p:sp>
      <p:sp>
        <p:nvSpPr>
          <p:cNvPr id="2" name="矩形 1"/>
          <p:cNvSpPr/>
          <p:nvPr/>
        </p:nvSpPr>
        <p:spPr>
          <a:xfrm>
            <a:off x="4587500" y="2639291"/>
            <a:ext cx="646331"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状态</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0" name="Rectangle 19"/>
          <p:cNvSpPr>
            <a:spLocks noChangeArrowheads="1"/>
          </p:cNvSpPr>
          <p:nvPr/>
        </p:nvSpPr>
        <p:spPr bwMode="auto">
          <a:xfrm>
            <a:off x="5607756" y="4009106"/>
            <a:ext cx="3324125" cy="1368727"/>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从当前时刻所处状态转移到下</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一时刻所处状态所进行操作。</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 一般而言这些操作都是离散的。</a:t>
            </a:r>
          </a:p>
        </p:txBody>
      </p:sp>
      <p:sp>
        <p:nvSpPr>
          <p:cNvPr id="11" name="矩形 10"/>
          <p:cNvSpPr/>
          <p:nvPr/>
        </p:nvSpPr>
        <p:spPr>
          <a:xfrm>
            <a:off x="4587500" y="4432896"/>
            <a:ext cx="646331"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动作</a:t>
            </a:r>
            <a:endParaRPr lang="en-US" altLang="zh-CN" b="1" dirty="0">
              <a:solidFill>
                <a:srgbClr val="C00000"/>
              </a:solidFill>
              <a:latin typeface="华文楷体" panose="02010600040101010101" pitchFamily="2" charset="-122"/>
              <a:ea typeface="华文楷体" panose="02010600040101010101" pitchFamily="2" charset="-122"/>
            </a:endParaRPr>
          </a:p>
        </p:txBody>
      </p:sp>
      <p:grpSp>
        <p:nvGrpSpPr>
          <p:cNvPr id="4" name="组合 3"/>
          <p:cNvGrpSpPr/>
          <p:nvPr/>
        </p:nvGrpSpPr>
        <p:grpSpPr>
          <a:xfrm>
            <a:off x="135465" y="2087052"/>
            <a:ext cx="4271281" cy="3403885"/>
            <a:chOff x="135465" y="2087052"/>
            <a:chExt cx="4271281" cy="3403885"/>
          </a:xfrm>
        </p:grpSpPr>
        <p:sp>
          <p:nvSpPr>
            <p:cNvPr id="7" name="矩形 6"/>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7" y="2087052"/>
              <a:ext cx="4131039"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椭圆 2"/>
            <p:cNvSpPr/>
            <p:nvPr/>
          </p:nvSpPr>
          <p:spPr>
            <a:xfrm>
              <a:off x="749147" y="26392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16" name="椭圆 15"/>
            <p:cNvSpPr/>
            <p:nvPr/>
          </p:nvSpPr>
          <p:spPr>
            <a:xfrm>
              <a:off x="2851533" y="37060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33392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pic>
        <p:nvPicPr>
          <p:cNvPr id="4" name="图片 3"/>
          <p:cNvPicPr/>
          <p:nvPr/>
        </p:nvPicPr>
        <p:blipFill>
          <a:blip r:embed="rId2"/>
          <a:stretch>
            <a:fillRect/>
          </a:stretch>
        </p:blipFill>
        <p:spPr>
          <a:xfrm>
            <a:off x="2083067" y="1780054"/>
            <a:ext cx="4901626" cy="2593643"/>
          </a:xfrm>
          <a:prstGeom prst="rect">
            <a:avLst/>
          </a:prstGeom>
        </p:spPr>
      </p:pic>
      <p:sp>
        <p:nvSpPr>
          <p:cNvPr id="3" name="矩形 2"/>
          <p:cNvSpPr/>
          <p:nvPr/>
        </p:nvSpPr>
        <p:spPr>
          <a:xfrm>
            <a:off x="2850562" y="4720594"/>
            <a:ext cx="3725700" cy="369332"/>
          </a:xfrm>
          <a:prstGeom prst="rect">
            <a:avLst/>
          </a:prstGeom>
        </p:spPr>
        <p:txBody>
          <a:bodyPr wrap="none">
            <a:spAutoFit/>
          </a:bodyPr>
          <a:lstStyle/>
          <a:p>
            <a:r>
              <a:rPr lang="zh-CN" altLang="zh-CN" dirty="0"/>
              <a:t>图</a:t>
            </a:r>
            <a:r>
              <a:rPr lang="en-US" altLang="zh-CN" dirty="0"/>
              <a:t> 3.16 </a:t>
            </a:r>
            <a:r>
              <a:rPr lang="zh-CN" altLang="zh-CN" dirty="0"/>
              <a:t>一棵完整的</a:t>
            </a:r>
            <a:r>
              <a:rPr lang="zh-CN" altLang="en-US" dirty="0"/>
              <a:t>最小最大</a:t>
            </a:r>
            <a:r>
              <a:rPr lang="zh-CN" altLang="zh-CN" dirty="0"/>
              <a:t>搜索树</a:t>
            </a:r>
          </a:p>
        </p:txBody>
      </p:sp>
    </p:spTree>
    <p:extLst>
      <p:ext uri="{BB962C8B-B14F-4D97-AF65-F5344CB8AC3E}">
        <p14:creationId xmlns:p14="http://schemas.microsoft.com/office/powerpoint/2010/main" val="2420728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pic>
        <p:nvPicPr>
          <p:cNvPr id="5" name="图片 4"/>
          <p:cNvPicPr/>
          <p:nvPr/>
        </p:nvPicPr>
        <p:blipFill>
          <a:blip r:embed="rId2"/>
          <a:stretch>
            <a:fillRect/>
          </a:stretch>
        </p:blipFill>
        <p:spPr>
          <a:xfrm>
            <a:off x="1780609" y="1073824"/>
            <a:ext cx="5274310" cy="1445260"/>
          </a:xfrm>
          <a:prstGeom prst="rect">
            <a:avLst/>
          </a:prstGeom>
        </p:spPr>
      </p:pic>
      <p:pic>
        <p:nvPicPr>
          <p:cNvPr id="6" name="图片 5"/>
          <p:cNvPicPr/>
          <p:nvPr/>
        </p:nvPicPr>
        <p:blipFill>
          <a:blip r:embed="rId3"/>
          <a:stretch>
            <a:fillRect/>
          </a:stretch>
        </p:blipFill>
        <p:spPr>
          <a:xfrm>
            <a:off x="1582305" y="2615790"/>
            <a:ext cx="5274310" cy="1428115"/>
          </a:xfrm>
          <a:prstGeom prst="rect">
            <a:avLst/>
          </a:prstGeom>
        </p:spPr>
      </p:pic>
      <p:pic>
        <p:nvPicPr>
          <p:cNvPr id="7" name="图片 6"/>
          <p:cNvPicPr/>
          <p:nvPr/>
        </p:nvPicPr>
        <p:blipFill>
          <a:blip r:embed="rId4"/>
          <a:stretch>
            <a:fillRect/>
          </a:stretch>
        </p:blipFill>
        <p:spPr>
          <a:xfrm>
            <a:off x="1582305" y="4173710"/>
            <a:ext cx="5274310" cy="1397000"/>
          </a:xfrm>
          <a:prstGeom prst="rect">
            <a:avLst/>
          </a:prstGeom>
        </p:spPr>
      </p:pic>
      <p:sp>
        <p:nvSpPr>
          <p:cNvPr id="2" name="矩形 1"/>
          <p:cNvSpPr/>
          <p:nvPr/>
        </p:nvSpPr>
        <p:spPr>
          <a:xfrm>
            <a:off x="462708" y="5767196"/>
            <a:ext cx="8681292" cy="830997"/>
          </a:xfrm>
          <a:prstGeom prst="rect">
            <a:avLst/>
          </a:prstGeom>
        </p:spPr>
        <p:txBody>
          <a:bodyPr wrap="square">
            <a:spAutoFit/>
          </a:bodyPr>
          <a:lstStyle/>
          <a:p>
            <a:pPr algn="ctr"/>
            <a:r>
              <a:rPr lang="zh-CN" altLang="zh-CN" sz="1600" dirty="0"/>
              <a:t>图</a:t>
            </a:r>
            <a:r>
              <a:rPr lang="en-US" altLang="zh-CN" sz="1600" dirty="0"/>
              <a:t> 3.17  </a:t>
            </a:r>
            <a:r>
              <a:rPr lang="zh-CN" altLang="zh-CN" sz="1600" dirty="0"/>
              <a:t>对图</a:t>
            </a:r>
            <a:r>
              <a:rPr lang="en-US" altLang="zh-CN" sz="1600" dirty="0"/>
              <a:t>3.16</a:t>
            </a:r>
            <a:r>
              <a:rPr lang="zh-CN" altLang="zh-CN" sz="1600" dirty="0"/>
              <a:t>中搜索树的</a:t>
            </a:r>
            <a:r>
              <a:rPr lang="en-US" altLang="zh-CN" sz="1600" dirty="0"/>
              <a:t>alpha-beta</a:t>
            </a:r>
            <a:r>
              <a:rPr lang="zh-CN" altLang="zh-CN" sz="1600" dirty="0"/>
              <a:t>剪枝</a:t>
            </a:r>
            <a:r>
              <a:rPr lang="en-US" altLang="zh-CN" sz="1600" dirty="0"/>
              <a:t> </a:t>
            </a:r>
          </a:p>
          <a:p>
            <a:pPr algn="ctr"/>
            <a:r>
              <a:rPr lang="zh-CN" altLang="en-US" sz="1600" dirty="0"/>
              <a:t>（</a:t>
            </a:r>
            <a:r>
              <a:rPr lang="zh-CN" altLang="zh-CN" sz="1600" dirty="0"/>
              <a:t>原本</a:t>
            </a:r>
            <a:r>
              <a:rPr lang="en-US" altLang="zh-CN" sz="1600" dirty="0"/>
              <a:t>Minimax</a:t>
            </a:r>
            <a:r>
              <a:rPr lang="zh-CN" altLang="zh-CN" sz="1600" dirty="0"/>
              <a:t>搜索树中有</a:t>
            </a:r>
            <a:r>
              <a:rPr lang="en-US" altLang="zh-CN" sz="1600" dirty="0"/>
              <a:t>26</a:t>
            </a:r>
            <a:r>
              <a:rPr lang="zh-CN" altLang="zh-CN" sz="1600" dirty="0"/>
              <a:t>个</a:t>
            </a:r>
            <a:r>
              <a:rPr lang="zh-CN" altLang="en-US" sz="1600" dirty="0"/>
              <a:t>结点</a:t>
            </a:r>
            <a:r>
              <a:rPr lang="zh-CN" altLang="zh-CN" sz="1600" dirty="0"/>
              <a:t>，经过</a:t>
            </a:r>
            <a:r>
              <a:rPr lang="en-US" altLang="zh-CN" sz="1600" dirty="0"/>
              <a:t>alpha-beta</a:t>
            </a:r>
            <a:r>
              <a:rPr lang="zh-CN" altLang="zh-CN" sz="1600" dirty="0"/>
              <a:t>剪枝后只扩展（访问）了其中</a:t>
            </a:r>
            <a:r>
              <a:rPr lang="en-US" altLang="zh-CN" sz="1600" dirty="0"/>
              <a:t>15</a:t>
            </a:r>
            <a:r>
              <a:rPr lang="zh-CN" altLang="zh-CN" sz="1600" dirty="0"/>
              <a:t>个</a:t>
            </a:r>
            <a:r>
              <a:rPr lang="zh-CN" altLang="en-US" sz="1600" dirty="0"/>
              <a:t>结点</a:t>
            </a:r>
            <a:r>
              <a:rPr lang="zh-CN" altLang="zh-CN" sz="1600" dirty="0"/>
              <a:t>，可见</a:t>
            </a:r>
            <a:r>
              <a:rPr lang="en-US" altLang="zh-CN" sz="1600" dirty="0"/>
              <a:t>alpha-beta</a:t>
            </a:r>
            <a:r>
              <a:rPr lang="zh-CN" altLang="zh-CN" sz="1600" dirty="0"/>
              <a:t>剪枝技术能够有效地减少搜索树中</a:t>
            </a:r>
            <a:r>
              <a:rPr lang="zh-CN" altLang="en-US" sz="1600" dirty="0"/>
              <a:t>结点</a:t>
            </a:r>
            <a:r>
              <a:rPr lang="zh-CN" altLang="zh-CN" sz="1600" dirty="0"/>
              <a:t>的数目</a:t>
            </a:r>
            <a:r>
              <a:rPr lang="zh-CN" altLang="en-US" sz="1600" dirty="0"/>
              <a:t>）</a:t>
            </a:r>
            <a:endParaRPr lang="zh-CN" altLang="zh-CN" sz="1600" dirty="0"/>
          </a:p>
        </p:txBody>
      </p:sp>
    </p:spTree>
    <p:extLst>
      <p:ext uri="{BB962C8B-B14F-4D97-AF65-F5344CB8AC3E}">
        <p14:creationId xmlns:p14="http://schemas.microsoft.com/office/powerpoint/2010/main" val="267858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剪枝搜索</a:t>
            </a:r>
          </a:p>
        </p:txBody>
      </p:sp>
      <p:grpSp>
        <p:nvGrpSpPr>
          <p:cNvPr id="4" name="组合 3">
            <a:extLst>
              <a:ext uri="{FF2B5EF4-FFF2-40B4-BE49-F238E27FC236}">
                <a16:creationId xmlns:a16="http://schemas.microsoft.com/office/drawing/2014/main" id="{39579871-3778-41C3-921B-D3DF79979462}"/>
              </a:ext>
            </a:extLst>
          </p:cNvPr>
          <p:cNvGrpSpPr/>
          <p:nvPr/>
        </p:nvGrpSpPr>
        <p:grpSpPr>
          <a:xfrm>
            <a:off x="998113" y="1004131"/>
            <a:ext cx="6987815" cy="1139564"/>
            <a:chOff x="0" y="1314000"/>
            <a:chExt cx="6987815" cy="1139564"/>
          </a:xfrm>
        </p:grpSpPr>
        <p:pic>
          <p:nvPicPr>
            <p:cNvPr id="7" name="图片 6">
              <a:extLst>
                <a:ext uri="{FF2B5EF4-FFF2-40B4-BE49-F238E27FC236}">
                  <a16:creationId xmlns:a16="http://schemas.microsoft.com/office/drawing/2014/main" id="{69B10C54-611B-46EE-A6B4-3ABE03FA0284}"/>
                </a:ext>
              </a:extLst>
            </p:cNvPr>
            <p:cNvPicPr>
              <a:picLocks noChangeAspect="1"/>
            </p:cNvPicPr>
            <p:nvPr/>
          </p:nvPicPr>
          <p:blipFill>
            <a:blip r:embed="rId2"/>
            <a:stretch>
              <a:fillRect/>
            </a:stretch>
          </p:blipFill>
          <p:spPr>
            <a:xfrm>
              <a:off x="0" y="1628964"/>
              <a:ext cx="6948152" cy="824600"/>
            </a:xfrm>
            <a:prstGeom prst="rect">
              <a:avLst/>
            </a:prstGeom>
          </p:spPr>
        </p:pic>
        <p:pic>
          <p:nvPicPr>
            <p:cNvPr id="9" name="图片 8">
              <a:extLst>
                <a:ext uri="{FF2B5EF4-FFF2-40B4-BE49-F238E27FC236}">
                  <a16:creationId xmlns:a16="http://schemas.microsoft.com/office/drawing/2014/main" id="{C7D940A4-E704-46E5-A839-D5C23E6C5372}"/>
                </a:ext>
              </a:extLst>
            </p:cNvPr>
            <p:cNvPicPr>
              <a:picLocks noChangeAspect="1"/>
            </p:cNvPicPr>
            <p:nvPr/>
          </p:nvPicPr>
          <p:blipFill>
            <a:blip r:embed="rId3"/>
            <a:stretch>
              <a:fillRect/>
            </a:stretch>
          </p:blipFill>
          <p:spPr>
            <a:xfrm>
              <a:off x="39663" y="1314000"/>
              <a:ext cx="6948152" cy="356267"/>
            </a:xfrm>
            <a:prstGeom prst="rect">
              <a:avLst/>
            </a:prstGeom>
          </p:spPr>
        </p:pic>
      </p:grpSp>
      <p:pic>
        <p:nvPicPr>
          <p:cNvPr id="2" name="图片 1">
            <a:extLst>
              <a:ext uri="{FF2B5EF4-FFF2-40B4-BE49-F238E27FC236}">
                <a16:creationId xmlns:a16="http://schemas.microsoft.com/office/drawing/2014/main" id="{AD25B2D0-8611-4537-8DA6-6F98E61D37A1}"/>
              </a:ext>
            </a:extLst>
          </p:cNvPr>
          <p:cNvPicPr>
            <a:picLocks noChangeAspect="1"/>
          </p:cNvPicPr>
          <p:nvPr/>
        </p:nvPicPr>
        <p:blipFill>
          <a:blip r:embed="rId4"/>
          <a:stretch>
            <a:fillRect/>
          </a:stretch>
        </p:blipFill>
        <p:spPr>
          <a:xfrm>
            <a:off x="1072679" y="2143695"/>
            <a:ext cx="6799019" cy="4421107"/>
          </a:xfrm>
          <a:prstGeom prst="rect">
            <a:avLst/>
          </a:prstGeom>
        </p:spPr>
      </p:pic>
    </p:spTree>
    <p:extLst>
      <p:ext uri="{BB962C8B-B14F-4D97-AF65-F5344CB8AC3E}">
        <p14:creationId xmlns:p14="http://schemas.microsoft.com/office/powerpoint/2010/main" val="3420050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剪枝算法性能分析</a:t>
            </a:r>
          </a:p>
        </p:txBody>
      </p:sp>
      <p:grpSp>
        <p:nvGrpSpPr>
          <p:cNvPr id="6" name="组合 5">
            <a:extLst>
              <a:ext uri="{FF2B5EF4-FFF2-40B4-BE49-F238E27FC236}">
                <a16:creationId xmlns:a16="http://schemas.microsoft.com/office/drawing/2014/main" id="{26BD6EC5-AD2B-4C06-93D7-1DDB615867C2}"/>
              </a:ext>
            </a:extLst>
          </p:cNvPr>
          <p:cNvGrpSpPr/>
          <p:nvPr/>
        </p:nvGrpSpPr>
        <p:grpSpPr>
          <a:xfrm>
            <a:off x="911814" y="1113686"/>
            <a:ext cx="7585656" cy="3926998"/>
            <a:chOff x="901520" y="1287551"/>
            <a:chExt cx="7340958" cy="3926998"/>
          </a:xfrm>
        </p:grpSpPr>
        <p:pic>
          <p:nvPicPr>
            <p:cNvPr id="10" name="图片 9">
              <a:extLst>
                <a:ext uri="{FF2B5EF4-FFF2-40B4-BE49-F238E27FC236}">
                  <a16:creationId xmlns:a16="http://schemas.microsoft.com/office/drawing/2014/main" id="{1B9145BF-F51C-4219-8724-F6C181266F87}"/>
                </a:ext>
              </a:extLst>
            </p:cNvPr>
            <p:cNvPicPr/>
            <p:nvPr/>
          </p:nvPicPr>
          <p:blipFill>
            <a:blip r:embed="rId2"/>
            <a:stretch>
              <a:fillRect/>
            </a:stretch>
          </p:blipFill>
          <p:spPr>
            <a:xfrm>
              <a:off x="1535950" y="1287551"/>
              <a:ext cx="6072099" cy="2840128"/>
            </a:xfrm>
            <a:prstGeom prst="rect">
              <a:avLst/>
            </a:prstGeom>
          </p:spPr>
        </p:pic>
        <p:sp>
          <p:nvSpPr>
            <p:cNvPr id="11" name="文本框 10">
              <a:extLst>
                <a:ext uri="{FF2B5EF4-FFF2-40B4-BE49-F238E27FC236}">
                  <a16:creationId xmlns:a16="http://schemas.microsoft.com/office/drawing/2014/main" id="{E566A9BE-EF69-41D8-9D6B-CB052F3BE9DB}"/>
                </a:ext>
              </a:extLst>
            </p:cNvPr>
            <p:cNvSpPr txBox="1"/>
            <p:nvPr/>
          </p:nvSpPr>
          <p:spPr>
            <a:xfrm>
              <a:off x="901520" y="4014220"/>
              <a:ext cx="7340958" cy="1200329"/>
            </a:xfrm>
            <a:prstGeom prst="rect">
              <a:avLst/>
            </a:prstGeom>
            <a:noFill/>
          </p:spPr>
          <p:txBody>
            <a:bodyPr wrap="square">
              <a:spAutoFit/>
            </a:bodyPr>
            <a:lstStyle/>
            <a:p>
              <a:r>
                <a:rPr lang="zh-CN" altLang="zh-CN" b="1" kern="100"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effectLst/>
                  <a:latin typeface="Times New Roman" panose="02020603050405020304" pitchFamily="18" charset="0"/>
                  <a:ea typeface="华文楷体" panose="02010600040101010101" pitchFamily="2" charset="-122"/>
                  <a:cs typeface="Times New Roman" panose="02020603050405020304" pitchFamily="18" charset="0"/>
                </a:rPr>
                <a:t> 3.18 </a:t>
              </a:r>
              <a:r>
                <a:rPr lang="zh-CN" altLang="en-US" b="1" kern="100" dirty="0">
                  <a:effectLst/>
                  <a:latin typeface="Times New Roman" panose="02020603050405020304" pitchFamily="18" charset="0"/>
                  <a:ea typeface="华文楷体" panose="02010600040101010101" pitchFamily="2" charset="-122"/>
                  <a:cs typeface="Times New Roman" panose="02020603050405020304" pitchFamily="18" charset="0"/>
                </a:rPr>
                <a:t>最优状况下的剪枝结果示意图，</a:t>
              </a:r>
              <a:r>
                <a:rPr lang="zh-CN" altLang="zh-CN" b="1" kern="100" dirty="0">
                  <a:effectLst/>
                  <a:latin typeface="Times New Roman" panose="02020603050405020304" pitchFamily="18" charset="0"/>
                  <a:ea typeface="华文楷体" panose="02010600040101010101" pitchFamily="2" charset="-122"/>
                  <a:cs typeface="Times New Roman" panose="02020603050405020304" pitchFamily="18" charset="0"/>
                </a:rPr>
                <a:t>每一层最左端</a:t>
              </a:r>
              <a:r>
                <a:rPr lang="zh-CN" altLang="en-US" b="1" kern="100"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b="1" kern="100" dirty="0">
                  <a:effectLst/>
                  <a:latin typeface="Times New Roman" panose="02020603050405020304" pitchFamily="18" charset="0"/>
                  <a:ea typeface="华文楷体" panose="02010600040101010101" pitchFamily="2" charset="-122"/>
                  <a:cs typeface="Times New Roman" panose="02020603050405020304" pitchFamily="18" charset="0"/>
                </a:rPr>
                <a:t>的所有孩子</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b="1" kern="100" dirty="0">
                  <a:effectLst/>
                  <a:latin typeface="Times New Roman" panose="02020603050405020304" pitchFamily="18" charset="0"/>
                  <a:ea typeface="华文楷体" panose="02010600040101010101" pitchFamily="2" charset="-122"/>
                  <a:cs typeface="Times New Roman" panose="02020603050405020304" pitchFamily="18" charset="0"/>
                </a:rPr>
                <a:t>均被访问，其他节点仅有最左端孩子</a:t>
              </a:r>
              <a:r>
                <a:rPr lang="zh-CN" altLang="en-US" b="1" kern="100"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b="1" kern="100" dirty="0">
                  <a:effectLst/>
                  <a:latin typeface="Times New Roman" panose="02020603050405020304" pitchFamily="18" charset="0"/>
                  <a:ea typeface="华文楷体" panose="02010600040101010101" pitchFamily="2" charset="-122"/>
                  <a:cs typeface="Times New Roman" panose="02020603050405020304" pitchFamily="18" charset="0"/>
                </a:rPr>
                <a:t>被访问、其他孩子</a:t>
              </a:r>
              <a:r>
                <a:rPr lang="zh-CN" altLang="en-US" b="1" kern="100" dirty="0">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被剪枝。</a:t>
              </a:r>
              <a:endPar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14" name="文本框 13">
            <a:extLst>
              <a:ext uri="{FF2B5EF4-FFF2-40B4-BE49-F238E27FC236}">
                <a16:creationId xmlns:a16="http://schemas.microsoft.com/office/drawing/2014/main" id="{63736217-9D03-46D9-ABCB-F51F859F804E}"/>
              </a:ext>
            </a:extLst>
          </p:cNvPr>
          <p:cNvSpPr txBox="1"/>
          <p:nvPr/>
        </p:nvSpPr>
        <p:spPr>
          <a:xfrm>
            <a:off x="911813" y="4713498"/>
            <a:ext cx="7838699" cy="584775"/>
          </a:xfrm>
          <a:prstGeom prst="rect">
            <a:avLst/>
          </a:prstGeom>
          <a:noFill/>
        </p:spPr>
        <p:txBody>
          <a:bodyPr wrap="square">
            <a:spAutoFit/>
          </a:bodyPr>
          <a:lstStyle/>
          <a:p>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根据以上分析，似乎除了每层最左端的</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，其余</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都可以只扩展一个孩子</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，这样的算法在最优情况下是否能够达到线性（关于</a:t>
            </a:r>
            <a:r>
              <a:rPr lang="en-US" altLang="zh-CN" sz="16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）的复杂度？</a:t>
            </a:r>
            <a:r>
              <a:rPr lang="zh-CN" altLang="zh-CN" sz="1600" dirty="0"/>
              <a:t>当然这是不可能的。</a:t>
            </a:r>
            <a:endParaRPr lang="zh-CN" altLang="en-US" sz="1600" dirty="0"/>
          </a:p>
        </p:txBody>
      </p:sp>
    </p:spTree>
    <p:extLst>
      <p:ext uri="{BB962C8B-B14F-4D97-AF65-F5344CB8AC3E}">
        <p14:creationId xmlns:p14="http://schemas.microsoft.com/office/powerpoint/2010/main" val="1168051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剪枝算法性能分析</a:t>
            </a:r>
          </a:p>
        </p:txBody>
      </p:sp>
      <p:pic>
        <p:nvPicPr>
          <p:cNvPr id="7" name="图片 6">
            <a:extLst>
              <a:ext uri="{FF2B5EF4-FFF2-40B4-BE49-F238E27FC236}">
                <a16:creationId xmlns:a16="http://schemas.microsoft.com/office/drawing/2014/main" id="{DE58CA62-D66E-4C0E-992A-DA05C83206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6074" y="1206424"/>
            <a:ext cx="6622003" cy="2796146"/>
          </a:xfrm>
          <a:prstGeom prst="rect">
            <a:avLst/>
          </a:prstGeom>
          <a:noFill/>
        </p:spPr>
      </p:pic>
      <p:sp>
        <p:nvSpPr>
          <p:cNvPr id="12" name="文本框 11">
            <a:extLst>
              <a:ext uri="{FF2B5EF4-FFF2-40B4-BE49-F238E27FC236}">
                <a16:creationId xmlns:a16="http://schemas.microsoft.com/office/drawing/2014/main" id="{DB9790CD-5FB4-419B-9C9D-9B230440061C}"/>
              </a:ext>
            </a:extLst>
          </p:cNvPr>
          <p:cNvSpPr txBox="1"/>
          <p:nvPr/>
        </p:nvSpPr>
        <p:spPr>
          <a:xfrm>
            <a:off x="2561421" y="4540251"/>
            <a:ext cx="4572000" cy="369332"/>
          </a:xfrm>
          <a:prstGeom prst="rect">
            <a:avLst/>
          </a:prstGeom>
          <a:noFill/>
        </p:spPr>
        <p:txBody>
          <a:bodyPr wrap="square">
            <a:spAutoFit/>
          </a:bodyPr>
          <a:lstStyle/>
          <a:p>
            <a:pPr algn="ct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 3.19 </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一种较为复杂的剪枝情况分析</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44E8CBD-DC45-4E4B-B652-2B9498A7BFFB}"/>
                  </a:ext>
                </a:extLst>
              </p:cNvPr>
              <p:cNvSpPr txBox="1"/>
              <p:nvPr/>
            </p:nvSpPr>
            <p:spPr>
              <a:xfrm>
                <a:off x="1013552" y="5160016"/>
                <a:ext cx="7667739" cy="1138773"/>
              </a:xfrm>
              <a:prstGeom prst="rect">
                <a:avLst/>
              </a:prstGeom>
              <a:noFill/>
            </p:spPr>
            <p:txBody>
              <a:bodyPr wrap="square">
                <a:spAutoFit/>
              </a:bodyPr>
              <a:lstStyle/>
              <a:p>
                <a:pPr marL="285750" indent="-285750">
                  <a:buFont typeface="Wingdings" panose="05000000000000000000" pitchFamily="2" charset="2"/>
                  <a:buChar char="l"/>
                </a:pP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观察：</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如果一个节点导致了其兄弟节点被剪枝，可知其孩子节点必然被扩展。</a:t>
                </a:r>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buFont typeface="Wingdings" panose="05000000000000000000" pitchFamily="2" charset="2"/>
                  <a:buChar char="l"/>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如在图</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3.19</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sSub>
                      <m:sSubPr>
                        <m:ctrlPr>
                          <a:rPr lang="zh-CN"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solidFill>
                              <a:srgbClr val="000000"/>
                            </a:solidFill>
                            <a:latin typeface="Cambria Math"/>
                            <a:ea typeface="华文楷体" panose="02010600040101010101" pitchFamily="2" charset="-122"/>
                            <a:cs typeface="Times New Roman" panose="02020603050405020304" pitchFamily="18" charset="0"/>
                          </a:rPr>
                          <m:t>𝜅</m:t>
                        </m:r>
                      </m:e>
                      <m:sub>
                        <m:r>
                          <a:rPr lang="en-US" altLang="zh-CN" sz="1600">
                            <a:solidFill>
                              <a:srgbClr val="000000"/>
                            </a:solidFill>
                            <a:latin typeface="Cambria Math"/>
                            <a:ea typeface="华文楷体" panose="02010600040101010101" pitchFamily="2" charset="-122"/>
                            <a:cs typeface="Times New Roman" panose="02020603050405020304" pitchFamily="18" charset="0"/>
                          </a:rPr>
                          <m:t>11</m:t>
                        </m:r>
                      </m:sub>
                    </m:sSub>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solidFill>
                              <a:srgbClr val="000000"/>
                            </a:solidFill>
                            <a:latin typeface="Cambria Math"/>
                            <a:ea typeface="华文楷体" panose="02010600040101010101" pitchFamily="2" charset="-122"/>
                            <a:cs typeface="Times New Roman" panose="02020603050405020304" pitchFamily="18" charset="0"/>
                          </a:rPr>
                          <m:t>𝜅</m:t>
                        </m:r>
                      </m:e>
                      <m:sub>
                        <m:r>
                          <a:rPr lang="en-US" altLang="zh-CN" sz="1600">
                            <a:solidFill>
                              <a:srgbClr val="000000"/>
                            </a:solidFill>
                            <a:latin typeface="Cambria Math"/>
                            <a:ea typeface="华文楷体" panose="02010600040101010101" pitchFamily="2" charset="-122"/>
                            <a:cs typeface="Times New Roman" panose="02020603050405020304" pitchFamily="18" charset="0"/>
                          </a:rPr>
                          <m:t>21</m:t>
                        </m:r>
                      </m:sub>
                    </m:sSub>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两个节点分别导致了其右端的兄弟被剪枝，于是可以肯定</a:t>
                </a:r>
                <a14:m>
                  <m:oMath xmlns:m="http://schemas.openxmlformats.org/officeDocument/2006/math">
                    <m:sSub>
                      <m:sSubPr>
                        <m:ctrlPr>
                          <a:rPr lang="zh-CN"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solidFill>
                              <a:srgbClr val="000000"/>
                            </a:solidFill>
                            <a:latin typeface="Cambria Math"/>
                            <a:ea typeface="华文楷体" panose="02010600040101010101" pitchFamily="2" charset="-122"/>
                            <a:cs typeface="Times New Roman" panose="02020603050405020304" pitchFamily="18" charset="0"/>
                          </a:rPr>
                          <m:t>𝜅</m:t>
                        </m:r>
                      </m:e>
                      <m:sub>
                        <m:r>
                          <a:rPr lang="en-US" altLang="zh-CN" sz="1600">
                            <a:solidFill>
                              <a:srgbClr val="000000"/>
                            </a:solidFill>
                            <a:latin typeface="Cambria Math"/>
                            <a:ea typeface="华文楷体" panose="02010600040101010101" pitchFamily="2" charset="-122"/>
                            <a:cs typeface="Times New Roman" panose="02020603050405020304" pitchFamily="18" charset="0"/>
                          </a:rPr>
                          <m:t>11</m:t>
                        </m:r>
                      </m:sub>
                    </m:sSub>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a:solidFill>
                              <a:srgbClr val="000000"/>
                            </a:solidFill>
                            <a:latin typeface="Cambria Math"/>
                            <a:ea typeface="华文楷体" panose="02010600040101010101" pitchFamily="2" charset="-122"/>
                            <a:cs typeface="Times New Roman" panose="02020603050405020304" pitchFamily="18" charset="0"/>
                          </a:rPr>
                          <m:t>𝜅</m:t>
                        </m:r>
                      </m:e>
                      <m:sub>
                        <m:r>
                          <a:rPr lang="en-US" altLang="zh-CN" sz="1600">
                            <a:solidFill>
                              <a:srgbClr val="000000"/>
                            </a:solidFill>
                            <a:latin typeface="Cambria Math"/>
                            <a:ea typeface="华文楷体" panose="02010600040101010101" pitchFamily="2" charset="-122"/>
                            <a:cs typeface="Times New Roman" panose="02020603050405020304" pitchFamily="18" charset="0"/>
                          </a:rPr>
                          <m:t>21</m:t>
                        </m:r>
                      </m:sub>
                    </m:sSub>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全部孩子节点必然被扩展。</a:t>
                </a:r>
              </a:p>
              <a:p>
                <a:pPr algn="ctr"/>
                <a:endParaRPr lang="zh-CN" altLang="en-US" dirty="0"/>
              </a:p>
            </p:txBody>
          </p:sp>
        </mc:Choice>
        <mc:Fallback xmlns="">
          <p:sp>
            <p:nvSpPr>
              <p:cNvPr id="13" name="文本框 12">
                <a:extLst>
                  <a:ext uri="{FF2B5EF4-FFF2-40B4-BE49-F238E27FC236}">
                    <a16:creationId xmlns="" xmlns:a16="http://schemas.microsoft.com/office/drawing/2014/main" xmlns:a14="http://schemas.microsoft.com/office/drawing/2010/main" id="{544E8CBD-DC45-4E4B-B652-2B9498A7BFFB}"/>
                  </a:ext>
                </a:extLst>
              </p:cNvPr>
              <p:cNvSpPr txBox="1">
                <a:spLocks noRot="1" noChangeAspect="1" noMove="1" noResize="1" noEditPoints="1" noAdjustHandles="1" noChangeArrowheads="1" noChangeShapeType="1" noTextEdit="1"/>
              </p:cNvSpPr>
              <p:nvPr/>
            </p:nvSpPr>
            <p:spPr>
              <a:xfrm>
                <a:off x="1013552" y="5160016"/>
                <a:ext cx="7667739" cy="1138773"/>
              </a:xfrm>
              <a:prstGeom prst="rect">
                <a:avLst/>
              </a:prstGeom>
              <a:blipFill rotWithShape="1">
                <a:blip r:embed="rId3"/>
                <a:stretch>
                  <a:fillRect l="-238" t="-107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5485EE2-7CC5-4922-BD86-8A6DE81924B9}"/>
              </a:ext>
            </a:extLst>
          </p:cNvPr>
          <p:cNvSpPr txBox="1"/>
          <p:nvPr/>
        </p:nvSpPr>
        <p:spPr>
          <a:xfrm>
            <a:off x="2896114" y="4002570"/>
            <a:ext cx="441146" cy="369332"/>
          </a:xfrm>
          <a:prstGeom prst="rect">
            <a:avLst/>
          </a:prstGeom>
          <a:noFill/>
        </p:spPr>
        <p:txBody>
          <a:bodyPr wrap="none" rtlCol="0">
            <a:spAutoFit/>
          </a:bodyPr>
          <a:lstStyle/>
          <a:p>
            <a:r>
              <a:rPr lang="en-US" altLang="zh-CN" dirty="0"/>
              <a:t>(a)</a:t>
            </a:r>
            <a:endParaRPr lang="zh-CN" altLang="en-US" dirty="0"/>
          </a:p>
        </p:txBody>
      </p:sp>
      <p:sp>
        <p:nvSpPr>
          <p:cNvPr id="15" name="文本框 14">
            <a:extLst>
              <a:ext uri="{FF2B5EF4-FFF2-40B4-BE49-F238E27FC236}">
                <a16:creationId xmlns:a16="http://schemas.microsoft.com/office/drawing/2014/main" id="{3256BD6A-DA4E-4DE0-8491-DC384006A41B}"/>
              </a:ext>
            </a:extLst>
          </p:cNvPr>
          <p:cNvSpPr txBox="1"/>
          <p:nvPr/>
        </p:nvSpPr>
        <p:spPr>
          <a:xfrm>
            <a:off x="6236035" y="3982823"/>
            <a:ext cx="453970" cy="369332"/>
          </a:xfrm>
          <a:prstGeom prst="rect">
            <a:avLst/>
          </a:prstGeom>
          <a:noFill/>
        </p:spPr>
        <p:txBody>
          <a:bodyPr wrap="none" rtlCol="0">
            <a:spAutoFit/>
          </a:bodyPr>
          <a:lstStyle/>
          <a:p>
            <a:r>
              <a:rPr lang="en-US" altLang="zh-CN" dirty="0"/>
              <a:t>(b)</a:t>
            </a:r>
            <a:endParaRPr lang="zh-CN" altLang="en-US" dirty="0"/>
          </a:p>
        </p:txBody>
      </p:sp>
    </p:spTree>
    <p:extLst>
      <p:ext uri="{BB962C8B-B14F-4D97-AF65-F5344CB8AC3E}">
        <p14:creationId xmlns:p14="http://schemas.microsoft.com/office/powerpoint/2010/main" val="614929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剪枝算法性能分析</a:t>
            </a:r>
          </a:p>
        </p:txBody>
      </p:sp>
      <p:sp>
        <p:nvSpPr>
          <p:cNvPr id="10" name="文本框 9">
            <a:extLst>
              <a:ext uri="{FF2B5EF4-FFF2-40B4-BE49-F238E27FC236}">
                <a16:creationId xmlns:a16="http://schemas.microsoft.com/office/drawing/2014/main" id="{A7311FEE-E6BF-4CB3-BF69-E87A6AF33D1A}"/>
              </a:ext>
            </a:extLst>
          </p:cNvPr>
          <p:cNvSpPr txBox="1"/>
          <p:nvPr/>
        </p:nvSpPr>
        <p:spPr>
          <a:xfrm>
            <a:off x="4503542" y="1006786"/>
            <a:ext cx="4572002" cy="5170646"/>
          </a:xfrm>
          <a:prstGeom prst="rect">
            <a:avLst/>
          </a:prstGeom>
          <a:noFill/>
        </p:spPr>
        <p:txBody>
          <a:bodyPr wrap="square">
            <a:spAutoFit/>
          </a:bodyPr>
          <a:lstStyle/>
          <a:p>
            <a:pPr algn="just"/>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下面以图</a:t>
            </a:r>
            <a:r>
              <a:rPr lang="en-US" altLang="zh-CN" sz="1500" dirty="0">
                <a:solidFill>
                  <a:srgbClr val="000000"/>
                </a:solidFill>
                <a:effectLst/>
                <a:latin typeface="Times New Roman" panose="02020603050405020304" pitchFamily="18" charset="0"/>
                <a:ea typeface="华文楷体" panose="02010600040101010101" pitchFamily="2" charset="-122"/>
              </a:rPr>
              <a:t>3.19</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500" dirty="0">
                <a:solidFill>
                  <a:srgbClr val="000000"/>
                </a:solidFill>
                <a:effectLst/>
                <a:latin typeface="Times New Roman" panose="02020603050405020304" pitchFamily="18" charset="0"/>
                <a:ea typeface="华文楷体" panose="02010600040101010101" pitchFamily="2" charset="-122"/>
              </a:rPr>
              <a:t>a</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）为示意来进行证明</a:t>
            </a:r>
            <a:r>
              <a:rPr lang="zh-CN" altLang="en-US"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en-US"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由于</a:t>
            </a:r>
            <a:r>
              <a:rPr lang="en-US" altLang="zh-CN" sz="1500" dirty="0">
                <a:solidFill>
                  <a:srgbClr val="000000"/>
                </a:solidFill>
                <a:effectLst/>
                <a:latin typeface="Times New Roman" panose="02020603050405020304" pitchFamily="18" charset="0"/>
                <a:ea typeface="华文楷体" panose="02010600040101010101" pitchFamily="2" charset="-122"/>
              </a:rPr>
              <a:t>A</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500" dirty="0">
                <a:solidFill>
                  <a:srgbClr val="000000"/>
                </a:solidFill>
                <a:effectLst/>
                <a:latin typeface="Times New Roman" panose="02020603050405020304" pitchFamily="18" charset="0"/>
                <a:ea typeface="华文楷体" panose="02010600040101010101" pitchFamily="2" charset="-122"/>
              </a:rPr>
              <a:t>MAX</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500" dirty="0">
                <a:solidFill>
                  <a:srgbClr val="000000"/>
                </a:solidFill>
                <a:effectLst/>
                <a:latin typeface="Times New Roman" panose="02020603050405020304" pitchFamily="18" charset="0"/>
                <a:ea typeface="华文楷体" panose="02010600040101010101" pitchFamily="2" charset="-122"/>
              </a:rPr>
              <a:t>MIN</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节点时证明过程基本相同，不妨假设</a:t>
            </a:r>
            <a:r>
              <a:rPr lang="en-US" altLang="zh-CN" sz="1500" dirty="0">
                <a:solidFill>
                  <a:srgbClr val="000000"/>
                </a:solidFill>
                <a:effectLst/>
                <a:latin typeface="Times New Roman" panose="02020603050405020304" pitchFamily="18" charset="0"/>
                <a:ea typeface="华文楷体" panose="02010600040101010101" pitchFamily="2" charset="-122"/>
              </a:rPr>
              <a:t>A</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500" dirty="0">
                <a:solidFill>
                  <a:srgbClr val="000000"/>
                </a:solidFill>
                <a:effectLst/>
                <a:latin typeface="Times New Roman" panose="02020603050405020304" pitchFamily="18" charset="0"/>
                <a:ea typeface="华文楷体" panose="02010600040101010101" pitchFamily="2" charset="-122"/>
              </a:rPr>
              <a:t>MAX</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节点。假设节点</a:t>
            </a:r>
            <a:r>
              <a:rPr lang="en-US" altLang="zh-CN" sz="1500" dirty="0">
                <a:solidFill>
                  <a:srgbClr val="000000"/>
                </a:solidFill>
                <a:effectLst/>
                <a:latin typeface="Times New Roman" panose="02020603050405020304" pitchFamily="18" charset="0"/>
                <a:ea typeface="华文楷体" panose="02010600040101010101" pitchFamily="2" charset="-122"/>
              </a:rPr>
              <a:t>A</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初始</a:t>
            </a:r>
            <a:r>
              <a:rPr lang="en-US" altLang="zh-CN" sz="1500" dirty="0">
                <a:solidFill>
                  <a:srgbClr val="000000"/>
                </a:solidFill>
                <a:effectLst/>
                <a:latin typeface="Times New Roman" panose="02020603050405020304" pitchFamily="18" charset="0"/>
                <a:ea typeface="华文楷体" panose="02010600040101010101" pitchFamily="2" charset="-122"/>
              </a:rPr>
              <a:t>alpha</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500" dirty="0">
                <a:solidFill>
                  <a:srgbClr val="000000"/>
                </a:solidFill>
                <a:effectLst/>
                <a:latin typeface="Times New Roman" panose="02020603050405020304" pitchFamily="18" charset="0"/>
                <a:ea typeface="华文楷体" panose="02010600040101010101" pitchFamily="2" charset="-122"/>
              </a:rPr>
              <a:t>beta</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[α, β]</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，如果</a:t>
            </a:r>
            <a:r>
              <a:rPr lang="en-US" altLang="zh-CN" sz="1500" dirty="0">
                <a:solidFill>
                  <a:srgbClr val="000000"/>
                </a:solidFill>
                <a:effectLst/>
                <a:latin typeface="Times New Roman" panose="02020603050405020304" pitchFamily="18" charset="0"/>
                <a:ea typeface="华文楷体" panose="02010600040101010101" pitchFamily="2" charset="-122"/>
              </a:rPr>
              <a:t>A</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的孩子</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dirty="0">
                <a:solidFill>
                  <a:srgbClr val="000000"/>
                </a:solidFill>
                <a:effectLst/>
                <a:latin typeface="Times New Roman" panose="02020603050405020304" pitchFamily="18" charset="0"/>
                <a:ea typeface="华文楷体" panose="02010600040101010101" pitchFamily="2" charset="-122"/>
              </a:rPr>
              <a:t>B</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导致了</a:t>
            </a:r>
            <a:r>
              <a:rPr lang="en-US" altLang="zh-CN" sz="1500" dirty="0">
                <a:solidFill>
                  <a:srgbClr val="000000"/>
                </a:solidFill>
                <a:effectLst/>
                <a:latin typeface="Times New Roman" panose="02020603050405020304" pitchFamily="18" charset="0"/>
                <a:ea typeface="华文楷体" panose="02010600040101010101" pitchFamily="2" charset="-122"/>
              </a:rPr>
              <a:t>B</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右端的兄弟</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被剪枝。由于剪枝直到</a:t>
            </a:r>
            <a:r>
              <a:rPr lang="en-US" altLang="zh-CN" sz="1500" dirty="0">
                <a:solidFill>
                  <a:srgbClr val="000000"/>
                </a:solidFill>
                <a:effectLst/>
                <a:latin typeface="Times New Roman" panose="02020603050405020304" pitchFamily="18" charset="0"/>
                <a:ea typeface="华文楷体" panose="02010600040101010101" pitchFamily="2" charset="-122"/>
              </a:rPr>
              <a:t>B</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的收益分数计算完后才发生，可知</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dirty="0">
                <a:solidFill>
                  <a:srgbClr val="000000"/>
                </a:solidFill>
                <a:effectLst/>
                <a:latin typeface="Times New Roman" panose="02020603050405020304" pitchFamily="18" charset="0"/>
                <a:ea typeface="华文楷体" panose="02010600040101010101" pitchFamily="2" charset="-122"/>
              </a:rPr>
              <a:t>B</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必然是</a:t>
            </a:r>
            <a:r>
              <a:rPr lang="en-US" altLang="zh-CN" sz="1500" dirty="0">
                <a:solidFill>
                  <a:srgbClr val="000000"/>
                </a:solidFill>
                <a:effectLst/>
                <a:latin typeface="Times New Roman" panose="02020603050405020304" pitchFamily="18" charset="0"/>
                <a:ea typeface="华文楷体" panose="02010600040101010101" pitchFamily="2" charset="-122"/>
              </a:rPr>
              <a:t>A</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已扩展孩子</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中收益分数最大的</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；同时根据剪枝的发生条件，可知</a:t>
            </a:r>
            <a:r>
              <a:rPr lang="en-US" altLang="zh-CN" sz="1500" dirty="0">
                <a:solidFill>
                  <a:srgbClr val="000000"/>
                </a:solidFill>
                <a:effectLst/>
                <a:latin typeface="Times New Roman" panose="02020603050405020304" pitchFamily="18" charset="0"/>
                <a:ea typeface="华文楷体" panose="02010600040101010101" pitchFamily="2" charset="-122"/>
              </a:rPr>
              <a:t>B</a:t>
            </a:r>
            <a:r>
              <a:rPr lang="zh-CN" altLang="zh-CN" sz="15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的收益分数</a:t>
            </a:r>
            <a:r>
              <a:rPr lang="en-US" altLang="zh-CN"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α'</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必然满足</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′&gt;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𝛽</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a:t>
            </a:r>
            <a:endParaRPr lang="en-US" altLang="zh-CN" sz="1500" b="0" i="0" u="none" strike="noStrike" baseline="0" dirty="0">
              <a:solidFill>
                <a:srgbClr val="000000"/>
              </a:solidFill>
              <a:latin typeface="华文楷体" panose="02010600040101010101" pitchFamily="2" charset="-122"/>
              <a:ea typeface="华文楷体" panose="02010600040101010101" pitchFamily="2" charset="-122"/>
            </a:endParaRPr>
          </a:p>
          <a:p>
            <a:pPr algn="just"/>
            <a:endParaRPr lang="en-US" altLang="zh-CN" sz="1500" dirty="0">
              <a:solidFill>
                <a:srgbClr val="000000"/>
              </a:solidFill>
              <a:latin typeface="华文楷体" panose="02010600040101010101" pitchFamily="2" charset="-122"/>
              <a:ea typeface="华文楷体" panose="02010600040101010101" pitchFamily="2" charset="-122"/>
            </a:endParaRPr>
          </a:p>
          <a:p>
            <a:pPr algn="just"/>
            <a:r>
              <a:rPr lang="en-US" altLang="zh-CN" sz="1500" b="0" i="0" u="none" strike="noStrike" baseline="0" dirty="0">
                <a:solidFill>
                  <a:srgbClr val="000000"/>
                </a:solidFill>
                <a:latin typeface="华文楷体" panose="02010600040101010101" pitchFamily="2" charset="-122"/>
                <a:ea typeface="华文楷体" panose="02010600040101010101" pitchFamily="2" charset="-122"/>
              </a:rPr>
              <a:t>       </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假设扩展</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时的上下界为</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𝛽</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，其中</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来自</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被扩展时</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的下界</a:t>
            </a:r>
            <a:r>
              <a:rPr lang="en-US" altLang="zh-CN" sz="1500" b="0" i="0" u="none" strike="noStrike" baseline="0" dirty="0">
                <a:solidFill>
                  <a:srgbClr val="000000"/>
                </a:solidFill>
                <a:latin typeface="Times New Roman" panose="02020603050405020304" pitchFamily="18" charset="0"/>
                <a:ea typeface="华文楷体" panose="02010600040101010101" pitchFamily="2" charset="-122"/>
              </a:rPr>
              <a:t>alpha</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。根据假设，</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至少有一个孩子</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C</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）被扩展，因此</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𝛽</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，同时又根据</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′&gt;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𝛽</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，因此推出</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′′&lt;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。如果</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C</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导致</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的其余子</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被剪枝，仿照对</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的分析，可知</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C</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是</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已扩展子</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中收益分数最小的一个。于是，</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B</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的收益分数必然是</a:t>
            </a:r>
            <a:r>
              <a:rPr lang="zh-CN" altLang="en-US" sz="15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C</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的收益分数，即</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minimax(</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𝐶</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en-US" altLang="zh-CN" sz="1500" b="0" i="0" u="none" strike="noStrike" baseline="0" dirty="0">
                <a:solidFill>
                  <a:srgbClr val="000000"/>
                </a:solidFill>
                <a:latin typeface="Cambria Math" panose="02040503050406030204" pitchFamily="18" charset="0"/>
              </a:rPr>
              <a:t> minimax(</a:t>
            </a:r>
            <a:r>
              <a:rPr lang="zh-CN" altLang="en-US" sz="1500" b="0" i="0" u="none" strike="noStrike" baseline="0" dirty="0">
                <a:solidFill>
                  <a:srgbClr val="000000"/>
                </a:solidFill>
                <a:latin typeface="Cambria Math" panose="02040503050406030204" pitchFamily="18" charset="0"/>
              </a:rPr>
              <a:t>𝐵</a:t>
            </a:r>
            <a:r>
              <a:rPr lang="en-US" altLang="zh-CN" sz="1500" b="0" i="0" u="none" strike="noStrike" baseline="0" dirty="0">
                <a:solidFill>
                  <a:srgbClr val="000000"/>
                </a:solidFill>
                <a:latin typeface="Cambria Math" panose="02040503050406030204" pitchFamily="18" charset="0"/>
              </a:rPr>
              <a:t>)=α′</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，同时</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C</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的收益分数必然满足</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′&lt;</a:t>
            </a:r>
            <a:r>
              <a:rPr lang="zh-CN" altLang="en-US" sz="1500" b="0" i="0" u="none" strike="noStrike" baseline="0" dirty="0">
                <a:solidFill>
                  <a:srgbClr val="000000"/>
                </a:solidFill>
                <a:latin typeface="Cambria Math" panose="02040503050406030204" pitchFamily="18" charset="0"/>
                <a:ea typeface="华文楷体" panose="02010600040101010101" pitchFamily="2" charset="-122"/>
              </a:rPr>
              <a:t>𝛼</a:t>
            </a:r>
            <a:r>
              <a:rPr lang="en-US" altLang="zh-CN" sz="1500" b="0" i="0" u="none" strike="noStrike" baseline="0" dirty="0">
                <a:solidFill>
                  <a:srgbClr val="000000"/>
                </a:solidFill>
                <a:latin typeface="Cambria Math" panose="02040503050406030204" pitchFamily="18" charset="0"/>
                <a:ea typeface="华文楷体" panose="02010600040101010101" pitchFamily="2" charset="-122"/>
              </a:rPr>
              <a:t>′′</a:t>
            </a:r>
            <a:r>
              <a:rPr lang="zh-CN" altLang="en-US" sz="1500" b="0" i="0" u="none" strike="noStrike" baseline="0" dirty="0">
                <a:solidFill>
                  <a:srgbClr val="000000"/>
                </a:solidFill>
                <a:latin typeface="华文楷体" panose="02010600040101010101" pitchFamily="2" charset="-122"/>
                <a:ea typeface="华文楷体" panose="02010600040101010101" pitchFamily="2" charset="-122"/>
              </a:rPr>
              <a:t>，该式与前面的不等式矛盾。</a:t>
            </a:r>
            <a:r>
              <a:rPr lang="zh-CN" altLang="en-US" sz="1500" b="1" i="0" u="none" strike="noStrike" baseline="0" dirty="0">
                <a:solidFill>
                  <a:schemeClr val="tx2">
                    <a:lumMod val="60000"/>
                    <a:lumOff val="40000"/>
                  </a:schemeClr>
                </a:solidFill>
                <a:latin typeface="华文楷体" panose="02010600040101010101" pitchFamily="2" charset="-122"/>
                <a:ea typeface="华文楷体" panose="02010600040101010101" pitchFamily="2" charset="-122"/>
              </a:rPr>
              <a:t>由此不难归纳出结论：如果某个</a:t>
            </a:r>
            <a:r>
              <a:rPr lang="zh-CN" altLang="en-US" sz="1500" b="1" dirty="0">
                <a:solidFill>
                  <a:schemeClr val="tx2">
                    <a:lumMod val="60000"/>
                    <a:lumOff val="40000"/>
                  </a:schemeClr>
                </a:solidFill>
                <a:latin typeface="华文楷体" panose="02010600040101010101" pitchFamily="2" charset="-122"/>
                <a:ea typeface="华文楷体" panose="02010600040101010101" pitchFamily="2" charset="-122"/>
              </a:rPr>
              <a:t>结点</a:t>
            </a:r>
            <a:r>
              <a:rPr lang="zh-CN" altLang="en-US" sz="1500" b="1" i="0" u="none" strike="noStrike" baseline="0" dirty="0">
                <a:solidFill>
                  <a:schemeClr val="tx2">
                    <a:lumMod val="60000"/>
                    <a:lumOff val="40000"/>
                  </a:schemeClr>
                </a:solidFill>
                <a:latin typeface="华文楷体" panose="02010600040101010101" pitchFamily="2" charset="-122"/>
                <a:ea typeface="华文楷体" panose="02010600040101010101" pitchFamily="2" charset="-122"/>
              </a:rPr>
              <a:t>导致了其右侧兄弟</a:t>
            </a:r>
            <a:r>
              <a:rPr lang="zh-CN" altLang="en-US" sz="1500" b="1" dirty="0">
                <a:solidFill>
                  <a:schemeClr val="tx2">
                    <a:lumMod val="60000"/>
                    <a:lumOff val="40000"/>
                  </a:schemeClr>
                </a:solidFill>
                <a:latin typeface="华文楷体" panose="02010600040101010101" pitchFamily="2" charset="-122"/>
                <a:ea typeface="华文楷体" panose="02010600040101010101" pitchFamily="2" charset="-122"/>
              </a:rPr>
              <a:t>结点</a:t>
            </a:r>
            <a:r>
              <a:rPr lang="zh-CN" altLang="en-US" sz="1500" b="1" i="0" u="none" strike="noStrike" baseline="0" dirty="0">
                <a:solidFill>
                  <a:schemeClr val="tx2">
                    <a:lumMod val="60000"/>
                    <a:lumOff val="40000"/>
                  </a:schemeClr>
                </a:solidFill>
                <a:latin typeface="华文楷体" panose="02010600040101010101" pitchFamily="2" charset="-122"/>
                <a:ea typeface="华文楷体" panose="02010600040101010101" pitchFamily="2" charset="-122"/>
              </a:rPr>
              <a:t>被剪枝，那么该节点的所有孩子</a:t>
            </a:r>
            <a:r>
              <a:rPr lang="zh-CN" altLang="en-US" sz="1500" b="1" dirty="0">
                <a:solidFill>
                  <a:schemeClr val="tx2">
                    <a:lumMod val="60000"/>
                    <a:lumOff val="40000"/>
                  </a:schemeClr>
                </a:solidFill>
                <a:latin typeface="华文楷体" panose="02010600040101010101" pitchFamily="2" charset="-122"/>
                <a:ea typeface="华文楷体" panose="02010600040101010101" pitchFamily="2" charset="-122"/>
              </a:rPr>
              <a:t>结点</a:t>
            </a:r>
            <a:r>
              <a:rPr lang="zh-CN" altLang="en-US" sz="1500" b="1" i="0" u="none" strike="noStrike" baseline="0" dirty="0">
                <a:solidFill>
                  <a:schemeClr val="tx2">
                    <a:lumMod val="60000"/>
                    <a:lumOff val="40000"/>
                  </a:schemeClr>
                </a:solidFill>
                <a:latin typeface="华文楷体" panose="02010600040101010101" pitchFamily="2" charset="-122"/>
                <a:ea typeface="华文楷体" panose="02010600040101010101" pitchFamily="2" charset="-122"/>
              </a:rPr>
              <a:t>必然已被全部扩展</a:t>
            </a:r>
            <a:endParaRPr lang="zh-CN" altLang="en-US" sz="1500" b="1" dirty="0">
              <a:solidFill>
                <a:schemeClr val="tx2">
                  <a:lumMod val="60000"/>
                  <a:lumOff val="40000"/>
                </a:schemeClr>
              </a:solidFill>
            </a:endParaRPr>
          </a:p>
        </p:txBody>
      </p:sp>
      <p:pic>
        <p:nvPicPr>
          <p:cNvPr id="4" name="图片 3">
            <a:extLst>
              <a:ext uri="{FF2B5EF4-FFF2-40B4-BE49-F238E27FC236}">
                <a16:creationId xmlns:a16="http://schemas.microsoft.com/office/drawing/2014/main" id="{3E5B612F-CD84-4FE0-B0A9-9825362898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56" y="2342234"/>
            <a:ext cx="4312840" cy="2484038"/>
          </a:xfrm>
          <a:prstGeom prst="rect">
            <a:avLst/>
          </a:prstGeom>
          <a:noFill/>
        </p:spPr>
      </p:pic>
    </p:spTree>
    <p:extLst>
      <p:ext uri="{BB962C8B-B14F-4D97-AF65-F5344CB8AC3E}">
        <p14:creationId xmlns:p14="http://schemas.microsoft.com/office/powerpoint/2010/main" val="564030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6464" y="110168"/>
            <a:ext cx="8376356" cy="657727"/>
          </a:xfrm>
        </p:spPr>
        <p: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对抗搜索：</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Alpha-Beta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剪枝算法性能分析</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7311FEE-E6BF-4CB3-BF69-E87A6AF33D1A}"/>
                  </a:ext>
                </a:extLst>
              </p:cNvPr>
              <p:cNvSpPr txBox="1"/>
              <p:nvPr/>
            </p:nvSpPr>
            <p:spPr>
              <a:xfrm>
                <a:off x="325191" y="3476066"/>
                <a:ext cx="8493615" cy="2689839"/>
              </a:xfrm>
              <a:prstGeom prst="rect">
                <a:avLst/>
              </a:prstGeom>
              <a:noFill/>
            </p:spPr>
            <p:txBody>
              <a:bodyPr wrap="square">
                <a:spAutoFit/>
              </a:bodyPr>
              <a:lstStyle/>
              <a:p>
                <a:pPr algn="just"/>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3.19</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展示了</a:t>
                </a:r>
                <a:r>
                  <a:rPr lang="en-US" altLang="zh-CN" sz="1600" dirty="0">
                    <a:solidFill>
                      <a:srgbClr val="000000"/>
                    </a:solidFill>
                    <a:effectLst/>
                    <a:latin typeface="Times New Roman" panose="02020603050405020304" pitchFamily="18" charset="0"/>
                    <a:ea typeface="华文楷体" panose="02010600040101010101" pitchFamily="2" charset="-122"/>
                  </a:rPr>
                  <a:t>alpha-beta</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剪枝算法效率最优的情况，为了方便说明，假设图中每个</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恰好有</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𝑏 个子节点（此处 𝑏 取值为</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3.19</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）中搜索树每层最</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左端结点的孩子结点必然</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全部被扩展 。</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其他结点的孩子结点被</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扩展情况分为如下两类：</a:t>
                </a:r>
                <a:r>
                  <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）只</a:t>
                </a:r>
                <a:r>
                  <a:rPr lang="zh-CN" altLang="en-US" sz="1600" b="1"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扩展其最左端孩子</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）它是其父亲结点唯一被扩展的孩子结点，且它的所有孩子结点（如果存在）一定被扩展</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。如在图</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3.19</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）中，𝜅</a:t>
                </a:r>
                <a:r>
                  <a:rPr lang="en-US" altLang="zh-CN" sz="16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和𝜅</a:t>
                </a:r>
                <a:r>
                  <a:rPr lang="en-US" altLang="zh-CN" sz="16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两个</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属于上述第一类</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，即仅扩展它们的最左端孩子</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。𝜅</a:t>
                </a:r>
                <a:r>
                  <a:rPr lang="en-US" altLang="zh-CN" sz="16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11</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 𝜅</a:t>
                </a:r>
                <a:r>
                  <a:rPr lang="en-US" altLang="zh-CN" sz="1600" baseline="-25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两个</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属于上述第二类</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，即它们是其父亲</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唯一被扩展的孩子</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，且它的所有孩子</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一定被扩展。</a:t>
                </a:r>
              </a:p>
              <a:p>
                <a:pPr algn="just"/>
                <a:endPar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基于以上分析，不难计算出</a:t>
                </a:r>
                <a:r>
                  <a:rPr lang="en-US" altLang="zh-CN"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alpha-beta</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剪枝在最优效率下扩展的</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结点</a:t>
                </a:r>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数量 为</a:t>
                </a:r>
                <a14:m>
                  <m:oMath xmlns:m="http://schemas.openxmlformats.org/officeDocument/2006/math">
                    <m:r>
                      <a:rPr lang="zh-CN" altLang="en-US" sz="160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𝑂</m:t>
                    </m:r>
                    <m:r>
                      <a:rPr lang="en-US" altLang="zh-CN" sz="160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b="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sup>
                        <m:f>
                          <m:fPr>
                            <m:ctrlPr>
                              <a:rPr lang="en-US" altLang="zh-CN" sz="160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num>
                          <m:den>
                            <m:r>
                              <a:rPr lang="en-US" altLang="zh-CN" sz="1600" b="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sup>
                    </m:sSup>
                    <m:r>
                      <a:rPr lang="en-US" altLang="zh-CN" sz="1600" i="1" dirty="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zh-CN" altLang="en-US"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𝑂</m:t>
                    </m:r>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𝑏</m:t>
                        </m:r>
                      </m:e>
                      <m:sup>
                        <m:f>
                          <m:fPr>
                            <m:ctrlP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𝑚</m:t>
                            </m:r>
                            <m:r>
                              <a:rPr lang="en-US" altLang="zh-CN" sz="160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sup>
                    </m:sSup>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，比起原本 最小最大搜索的</a:t>
                </a:r>
                <a14:m>
                  <m:oMath xmlns:m="http://schemas.openxmlformats.org/officeDocument/2006/math">
                    <m:r>
                      <a:rPr lang="zh-CN" altLang="en-US"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𝑂</m:t>
                    </m:r>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𝑏</m:t>
                        </m:r>
                      </m:e>
                      <m:sup>
                        <m:r>
                          <a:rPr lang="en-US" altLang="zh-CN" sz="1600" b="0" i="1" dirty="0" smtClean="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𝑚</m:t>
                        </m:r>
                      </m:sup>
                    </m:sSup>
                    <m:r>
                      <a:rPr lang="en-US" altLang="zh-CN" sz="1600" i="1"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6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有显著提升</a:t>
                </a:r>
                <a:r>
                  <a:rPr lang="zh-CN" altLang="en-US"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1600" dirty="0"/>
              </a:p>
            </p:txBody>
          </p:sp>
        </mc:Choice>
        <mc:Fallback xmlns="">
          <p:sp>
            <p:nvSpPr>
              <p:cNvPr id="10" name="文本框 9">
                <a:extLst>
                  <a:ext uri="{FF2B5EF4-FFF2-40B4-BE49-F238E27FC236}">
                    <a16:creationId xmlns:a16="http://schemas.microsoft.com/office/drawing/2014/main" xmlns="" xmlns:a14="http://schemas.microsoft.com/office/drawing/2010/main" id="{A7311FEE-E6BF-4CB3-BF69-E87A6AF33D1A}"/>
                  </a:ext>
                </a:extLst>
              </p:cNvPr>
              <p:cNvSpPr txBox="1">
                <a:spLocks noRot="1" noChangeAspect="1" noMove="1" noResize="1" noEditPoints="1" noAdjustHandles="1" noChangeArrowheads="1" noChangeShapeType="1" noTextEdit="1"/>
              </p:cNvSpPr>
              <p:nvPr/>
            </p:nvSpPr>
            <p:spPr>
              <a:xfrm>
                <a:off x="325191" y="3476066"/>
                <a:ext cx="8493615" cy="2689839"/>
              </a:xfrm>
              <a:prstGeom prst="rect">
                <a:avLst/>
              </a:prstGeom>
              <a:blipFill rotWithShape="1">
                <a:blip r:embed="rId2"/>
                <a:stretch>
                  <a:fillRect l="-359" t="-907" r="-2798" b="-68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BF9683-2046-4651-9A08-813FF78DD3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6493" y="936656"/>
            <a:ext cx="4841083" cy="1762477"/>
          </a:xfrm>
          <a:prstGeom prst="rect">
            <a:avLst/>
          </a:prstGeom>
          <a:noFill/>
        </p:spPr>
      </p:pic>
      <p:sp>
        <p:nvSpPr>
          <p:cNvPr id="6" name="文本框 11">
            <a:extLst>
              <a:ext uri="{FF2B5EF4-FFF2-40B4-BE49-F238E27FC236}">
                <a16:creationId xmlns:a16="http://schemas.microsoft.com/office/drawing/2014/main" id="{DB9790CD-5FB4-419B-9C9D-9B230440061C}"/>
              </a:ext>
            </a:extLst>
          </p:cNvPr>
          <p:cNvSpPr txBox="1"/>
          <p:nvPr/>
        </p:nvSpPr>
        <p:spPr>
          <a:xfrm>
            <a:off x="2462269" y="2876704"/>
            <a:ext cx="4572000" cy="338554"/>
          </a:xfrm>
          <a:prstGeom prst="rect">
            <a:avLst/>
          </a:prstGeom>
          <a:noFill/>
        </p:spPr>
        <p:txBody>
          <a:bodyPr wrap="square">
            <a:spAutoFit/>
          </a:bodyPr>
          <a:lstStyle/>
          <a:p>
            <a:pPr algn="ctr"/>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 3.19 </a:t>
            </a:r>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一种较为复杂的剪枝情况分析</a:t>
            </a:r>
            <a:endParaRPr lang="zh-CN" altLang="zh-CN" sz="16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9927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244985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二、启发式搜索</a:t>
            </a:r>
          </a:p>
        </p:txBody>
      </p:sp>
      <p:sp>
        <p:nvSpPr>
          <p:cNvPr id="24" name="矩形 7"/>
          <p:cNvSpPr>
            <a:spLocks noChangeArrowheads="1"/>
          </p:cNvSpPr>
          <p:nvPr/>
        </p:nvSpPr>
        <p:spPr bwMode="auto">
          <a:xfrm>
            <a:off x="233846" y="1449157"/>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一、搜索算法基础</a:t>
            </a:r>
          </a:p>
        </p:txBody>
      </p:sp>
      <p:sp>
        <p:nvSpPr>
          <p:cNvPr id="6" name="矩形 7"/>
          <p:cNvSpPr>
            <a:spLocks noChangeArrowheads="1"/>
          </p:cNvSpPr>
          <p:nvPr/>
        </p:nvSpPr>
        <p:spPr bwMode="auto">
          <a:xfrm>
            <a:off x="233846" y="345055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三、对抗搜索</a:t>
            </a:r>
          </a:p>
        </p:txBody>
      </p:sp>
      <p:sp>
        <p:nvSpPr>
          <p:cNvPr id="7" name="矩形 7">
            <a:extLst>
              <a:ext uri="{FF2B5EF4-FFF2-40B4-BE49-F238E27FC236}">
                <a16:creationId xmlns:a16="http://schemas.microsoft.com/office/drawing/2014/main" id="{A0E1D894-E559-456A-B072-B5CEE1800C9A}"/>
              </a:ext>
            </a:extLst>
          </p:cNvPr>
          <p:cNvSpPr>
            <a:spLocks noChangeArrowheads="1"/>
          </p:cNvSpPr>
          <p:nvPr/>
        </p:nvSpPr>
        <p:spPr bwMode="auto">
          <a:xfrm>
            <a:off x="233846" y="449530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四、</a:t>
            </a:r>
            <a:r>
              <a:rPr kumimoji="0" lang="zh-CN" altLang="en-US" sz="2800" b="1" dirty="0">
                <a:solidFill>
                  <a:srgbClr val="C00000"/>
                </a:solidFill>
                <a:latin typeface="+mn-lt"/>
                <a:ea typeface="微软雅黑" panose="020B0503020204020204" pitchFamily="34" charset="-122"/>
                <a:sym typeface="Calibri" panose="020F0502020204030204" pitchFamily="34" charset="0"/>
              </a:rPr>
              <a:t>蒙特卡洛树搜索</a:t>
            </a:r>
            <a:endParaRPr kumimoji="0" lang="zh-CN" altLang="en-US" sz="2800" b="1" dirty="0">
              <a:solidFill>
                <a:srgbClr val="C00000"/>
              </a:solidFill>
              <a:latin typeface="+mn-lt"/>
              <a:ea typeface="微软雅黑" panose="020B0503020204020204" pitchFamily="34" charset="-122"/>
            </a:endParaRPr>
          </a:p>
        </p:txBody>
      </p:sp>
    </p:spTree>
    <p:extLst>
      <p:ext uri="{BB962C8B-B14F-4D97-AF65-F5344CB8AC3E}">
        <p14:creationId xmlns:p14="http://schemas.microsoft.com/office/powerpoint/2010/main" val="703430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94910" y="1140100"/>
                <a:ext cx="7943161" cy="4662815"/>
              </a:xfrm>
              <a:prstGeom prst="rect">
                <a:avLst/>
              </a:prstGeom>
            </p:spPr>
            <p:txBody>
              <a:bodyPr wrap="square">
                <a:spAutoFit/>
              </a:bodyPr>
              <a:lstStyle/>
              <a:p>
                <a:pPr>
                  <a:lnSpc>
                    <a:spcPct val="150000"/>
                  </a:lnSpc>
                </a:pPr>
                <a:r>
                  <a:rPr lang="zh-CN" altLang="zh-CN" b="1" dirty="0">
                    <a:latin typeface="华文楷体" panose="02010600040101010101" pitchFamily="2" charset="-122"/>
                    <a:ea typeface="华文楷体" panose="02010600040101010101" pitchFamily="2" charset="-122"/>
                  </a:rPr>
                  <a:t>先考虑一个简化问题：假设智能体面前有</a:t>
                </a:r>
                <a14:m>
                  <m:oMath xmlns:m="http://schemas.openxmlformats.org/officeDocument/2006/math">
                    <m:r>
                      <a:rPr lang="en-US" altLang="zh-CN" b="1" i="1">
                        <a:latin typeface="Cambria Math"/>
                      </a:rPr>
                      <m:t>𝑲</m:t>
                    </m:r>
                  </m:oMath>
                </a14:m>
                <a:r>
                  <a:rPr lang="zh-CN" altLang="zh-CN" b="1" dirty="0">
                    <a:latin typeface="华文楷体" panose="02010600040101010101" pitchFamily="2" charset="-122"/>
                    <a:ea typeface="华文楷体" panose="02010600040101010101" pitchFamily="2" charset="-122"/>
                  </a:rPr>
                  <a:t>个赌博机，每个赌博机有一个臂膀。每次转动一个赌博机臂膀，赌博机则会随机吐出一些硬币或不吐出硬币，将所吐出的硬币的币值用收益分数来表示。现在假设给智能体</a:t>
                </a:r>
                <a14:m>
                  <m:oMath xmlns:m="http://schemas.openxmlformats.org/officeDocument/2006/math">
                    <m:r>
                      <a:rPr lang="en-US" altLang="zh-CN" b="1" i="1">
                        <a:latin typeface="Cambria Math"/>
                      </a:rPr>
                      <m:t>𝝉</m:t>
                    </m:r>
                    <m:r>
                      <a:rPr lang="en-US" altLang="zh-CN" b="1">
                        <a:latin typeface="Cambria Math"/>
                      </a:rPr>
                      <m:t>(</m:t>
                    </m:r>
                    <m:r>
                      <a:rPr lang="en-US" altLang="zh-CN" b="1" i="1">
                        <a:latin typeface="Cambria Math"/>
                      </a:rPr>
                      <m:t>𝛕</m:t>
                    </m:r>
                    <m:r>
                      <a:rPr lang="en-US" altLang="zh-CN" b="1">
                        <a:latin typeface="Cambria Math"/>
                      </a:rPr>
                      <m:t>&gt;</m:t>
                    </m:r>
                    <m:r>
                      <a:rPr lang="en-US" altLang="zh-CN" b="1" i="1">
                        <a:latin typeface="Cambria Math"/>
                      </a:rPr>
                      <m:t>𝐊</m:t>
                    </m:r>
                    <m:r>
                      <a:rPr lang="en-US" altLang="zh-CN" b="1">
                        <a:latin typeface="Cambria Math"/>
                      </a:rPr>
                      <m:t>)</m:t>
                    </m:r>
                  </m:oMath>
                </a14:m>
                <a:r>
                  <a:rPr lang="zh-CN" altLang="zh-CN" b="1" dirty="0">
                    <a:latin typeface="华文楷体" panose="02010600040101010101" pitchFamily="2" charset="-122"/>
                    <a:ea typeface="华文楷体" panose="02010600040101010101" pitchFamily="2" charset="-122"/>
                  </a:rPr>
                  <a:t>次转动臂膀的机会，那么智能体如何选择赌博机、转动</a:t>
                </a:r>
                <a14:m>
                  <m:oMath xmlns:m="http://schemas.openxmlformats.org/officeDocument/2006/math">
                    <m:r>
                      <a:rPr lang="en-US" altLang="zh-CN" b="1" i="1">
                        <a:latin typeface="Cambria Math"/>
                      </a:rPr>
                      <m:t>𝝉</m:t>
                    </m:r>
                  </m:oMath>
                </a14:m>
                <a:r>
                  <a:rPr lang="zh-CN" altLang="zh-CN" b="1" dirty="0">
                    <a:latin typeface="华文楷体" panose="02010600040101010101" pitchFamily="2" charset="-122"/>
                    <a:ea typeface="华文楷体" panose="02010600040101010101" pitchFamily="2" charset="-122"/>
                  </a:rPr>
                  <a:t>次赌博机臂膀，能够获得更多的收益分数呢？</a:t>
                </a:r>
                <a:endParaRPr lang="en-US" altLang="zh-CN" b="1" dirty="0">
                  <a:latin typeface="华文楷体" panose="02010600040101010101" pitchFamily="2" charset="-122"/>
                  <a:ea typeface="华文楷体" panose="02010600040101010101" pitchFamily="2" charset="-122"/>
                </a:endParaRPr>
              </a:p>
              <a:p>
                <a:pPr>
                  <a:lnSpc>
                    <a:spcPct val="150000"/>
                  </a:lnSpc>
                </a:pPr>
                <a:endParaRPr lang="en-US" altLang="zh-CN" b="1" dirty="0">
                  <a:latin typeface="华文楷体" panose="02010600040101010101" pitchFamily="2" charset="-122"/>
                  <a:ea typeface="华文楷体" panose="02010600040101010101" pitchFamily="2" charset="-122"/>
                </a:endParaRPr>
              </a:p>
              <a:p>
                <a:pPr>
                  <a:lnSpc>
                    <a:spcPct val="150000"/>
                  </a:lnSpc>
                </a:pPr>
                <a:r>
                  <a:rPr lang="zh-CN" altLang="en-US" b="1" dirty="0">
                    <a:latin typeface="华文楷体" panose="02010600040101010101" pitchFamily="2" charset="-122"/>
                    <a:ea typeface="华文楷体" panose="02010600040101010101" pitchFamily="2" charset="-122"/>
                  </a:rPr>
                  <a:t>方法：</a:t>
                </a:r>
                <a:r>
                  <a:rPr lang="zh-CN" altLang="zh-CN" b="1" dirty="0">
                    <a:latin typeface="华文楷体" panose="02010600040101010101" pitchFamily="2" charset="-122"/>
                    <a:ea typeface="华文楷体" panose="02010600040101010101" pitchFamily="2" charset="-122"/>
                  </a:rPr>
                  <a:t>让智能体先把</a:t>
                </a:r>
                <a14:m>
                  <m:oMath xmlns:m="http://schemas.openxmlformats.org/officeDocument/2006/math">
                    <m:r>
                      <a:rPr lang="en-US" altLang="zh-CN" b="1" i="1">
                        <a:latin typeface="Cambria Math"/>
                      </a:rPr>
                      <m:t>𝑲</m:t>
                    </m:r>
                  </m:oMath>
                </a14:m>
                <a:r>
                  <a:rPr lang="zh-CN" altLang="zh-CN" b="1" dirty="0">
                    <a:latin typeface="华文楷体" panose="02010600040101010101" pitchFamily="2" charset="-122"/>
                    <a:ea typeface="华文楷体" panose="02010600040101010101" pitchFamily="2" charset="-122"/>
                  </a:rPr>
                  <a:t>个赌博机的臂膀依次转动一遍，观察在摇动每个赌博机臂膀时的收益分数，然后去转动那些收益分数高的赌博机臂膀。但是，由于从每个赌博机获得的收益分数是随机的，显然一个刚刚给用户带来可观收益分数的赌博机在下一次摇动其臂膀时就可能不会获得可观收益分数了，因此这一方法不可取。</a:t>
                </a:r>
              </a:p>
            </p:txBody>
          </p:sp>
        </mc:Choice>
        <mc:Fallback xmlns="">
          <p:sp>
            <p:nvSpPr>
              <p:cNvPr id="2" name="矩形 1"/>
              <p:cNvSpPr>
                <a:spLocks noRot="1" noChangeAspect="1" noMove="1" noResize="1" noEditPoints="1" noAdjustHandles="1" noChangeArrowheads="1" noChangeShapeType="1" noTextEdit="1"/>
              </p:cNvSpPr>
              <p:nvPr/>
            </p:nvSpPr>
            <p:spPr>
              <a:xfrm>
                <a:off x="594910" y="1140100"/>
                <a:ext cx="7943161" cy="4662815"/>
              </a:xfrm>
              <a:prstGeom prst="rect">
                <a:avLst/>
              </a:prstGeom>
              <a:blipFill>
                <a:blip r:embed="rId2"/>
                <a:stretch>
                  <a:fillRect l="-691" r="-3454" b="-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494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86437" y="1684647"/>
                <a:ext cx="8681292" cy="2775119"/>
              </a:xfrm>
              <a:prstGeom prst="rect">
                <a:avLst/>
              </a:prstGeom>
            </p:spPr>
            <p:txBody>
              <a:bodyPr wrap="square">
                <a:spAutoFit/>
              </a:bodyPr>
              <a:lstStyle/>
              <a:p>
                <a:pPr marL="285750" lvl="0" indent="-285750">
                  <a:lnSpc>
                    <a:spcPct val="20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状态</a:t>
                </a:r>
                <a:r>
                  <a:rPr lang="zh-CN" altLang="zh-CN" dirty="0">
                    <a:latin typeface="华文楷体" panose="02010600040101010101" pitchFamily="2" charset="-122"/>
                    <a:ea typeface="华文楷体" panose="02010600040101010101" pitchFamily="2" charset="-122"/>
                  </a:rPr>
                  <a:t>。每个被摇动的臂膀即为一个状态，记</a:t>
                </a:r>
                <a14:m>
                  <m:oMath xmlns:m="http://schemas.openxmlformats.org/officeDocument/2006/math">
                    <m:r>
                      <a:rPr lang="en-US" altLang="zh-CN" i="1">
                        <a:latin typeface="Cambria Math"/>
                      </a:rPr>
                      <m:t>𝐾</m:t>
                    </m:r>
                  </m:oMath>
                </a14:m>
                <a:r>
                  <a:rPr lang="zh-CN" altLang="zh-CN" dirty="0">
                    <a:latin typeface="华文楷体" panose="02010600040101010101" pitchFamily="2" charset="-122"/>
                    <a:ea typeface="华文楷体" panose="02010600040101010101" pitchFamily="2" charset="-122"/>
                  </a:rPr>
                  <a:t>个状态分别为</a:t>
                </a:r>
                <a14:m>
                  <m:oMath xmlns:m="http://schemas.openxmlformats.org/officeDocument/2006/math">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𝐾</m:t>
                        </m:r>
                      </m:sub>
                    </m:sSub>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，没有摇动任何臂膀的初始状态记为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0</m:t>
                        </m:r>
                      </m:sub>
                    </m:sSub>
                  </m:oMath>
                </a14:m>
                <a:r>
                  <a:rPr lang="zh-CN" altLang="zh-CN" dirty="0">
                    <a:latin typeface="华文楷体" panose="02010600040101010101" pitchFamily="2" charset="-122"/>
                    <a:ea typeface="华文楷体" panose="02010600040101010101" pitchFamily="2" charset="-122"/>
                  </a:rPr>
                  <a:t>。</a:t>
                </a:r>
              </a:p>
              <a:p>
                <a:pPr marL="285750" lvl="0" indent="-285750">
                  <a:lnSpc>
                    <a:spcPct val="20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动作</a:t>
                </a:r>
                <a:r>
                  <a:rPr lang="zh-CN" altLang="zh-CN" dirty="0">
                    <a:latin typeface="华文楷体" panose="02010600040101010101" pitchFamily="2" charset="-122"/>
                    <a:ea typeface="华文楷体" panose="02010600040101010101" pitchFamily="2" charset="-122"/>
                  </a:rPr>
                  <a:t>。动作对应着摇动一个赌博机的臂膀，在多臂赌博机问题中，任意状态下的动作集合都为</a:t>
                </a:r>
                <a14:m>
                  <m:oMath xmlns:m="http://schemas.openxmlformats.org/officeDocument/2006/math">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𝑎</m:t>
                        </m:r>
                      </m:e>
                      <m:sub>
                        <m:r>
                          <a:rPr lang="en-US" altLang="zh-CN" i="1">
                            <a:latin typeface="Cambria Math"/>
                          </a:rPr>
                          <m:t>1</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𝑎</m:t>
                        </m:r>
                      </m:e>
                      <m:sub>
                        <m:r>
                          <a:rPr lang="en-US" altLang="zh-CN" i="1">
                            <a:latin typeface="Cambria Math"/>
                          </a:rPr>
                          <m:t>2</m:t>
                        </m:r>
                      </m:sub>
                    </m:sSub>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𝑎</m:t>
                        </m:r>
                      </m:e>
                      <m:sub>
                        <m:r>
                          <a:rPr lang="en-US" altLang="zh-CN" i="1">
                            <a:latin typeface="Cambria Math"/>
                          </a:rPr>
                          <m:t>𝐾</m:t>
                        </m:r>
                      </m:sub>
                    </m:sSub>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，分别对应摇动某个赌博机的臂膀。</a:t>
                </a:r>
              </a:p>
              <a:p>
                <a:pPr marL="285750" lvl="0" indent="-285750">
                  <a:lnSpc>
                    <a:spcPct val="20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状态转移</a:t>
                </a:r>
                <a:r>
                  <a:rPr lang="zh-CN" altLang="zh-CN" dirty="0">
                    <a:latin typeface="华文楷体" panose="02010600040101010101" pitchFamily="2" charset="-122"/>
                    <a:ea typeface="华文楷体" panose="02010600040101010101" pitchFamily="2" charset="-122"/>
                  </a:rPr>
                  <a:t>。选择动作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𝑎</m:t>
                        </m:r>
                      </m:e>
                      <m:sub>
                        <m:r>
                          <a:rPr lang="en-US" altLang="zh-CN" i="1">
                            <a:latin typeface="Cambria Math"/>
                          </a:rPr>
                          <m:t>𝑖</m:t>
                        </m:r>
                      </m:sub>
                    </m:sSub>
                    <m:r>
                      <a:rPr lang="en-US" altLang="zh-CN" i="1">
                        <a:latin typeface="Cambria Math"/>
                      </a:rPr>
                      <m:t>(1≤</m:t>
                    </m:r>
                    <m:r>
                      <a:rPr lang="en-US" altLang="zh-CN" i="1">
                        <a:latin typeface="Cambria Math"/>
                      </a:rPr>
                      <m:t>𝑖</m:t>
                    </m:r>
                    <m:r>
                      <a:rPr lang="en-US" altLang="zh-CN" i="1">
                        <a:latin typeface="Cambria Math"/>
                      </a:rPr>
                      <m:t>≤</m:t>
                    </m:r>
                    <m:r>
                      <a:rPr lang="en-US" altLang="zh-CN" i="1">
                        <a:latin typeface="Cambria Math"/>
                      </a:rPr>
                      <m:t>𝐾</m:t>
                    </m:r>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后，将相应的改变为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a:t>
                </a:r>
              </a:p>
            </p:txBody>
          </p:sp>
        </mc:Choice>
        <mc:Fallback xmlns="">
          <p:sp>
            <p:nvSpPr>
              <p:cNvPr id="3" name="矩形 2"/>
              <p:cNvSpPr>
                <a:spLocks noRot="1" noChangeAspect="1" noMove="1" noResize="1" noEditPoints="1" noAdjustHandles="1" noChangeArrowheads="1" noChangeShapeType="1" noTextEdit="1"/>
              </p:cNvSpPr>
              <p:nvPr/>
            </p:nvSpPr>
            <p:spPr>
              <a:xfrm>
                <a:off x="286437" y="1684647"/>
                <a:ext cx="8681292" cy="2775119"/>
              </a:xfrm>
              <a:prstGeom prst="rect">
                <a:avLst/>
              </a:prstGeom>
              <a:blipFill>
                <a:blip r:embed="rId2"/>
                <a:stretch>
                  <a:fillRect l="-492" b="-30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090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9"/>
          <p:cNvSpPr>
            <a:spLocks noChangeArrowheads="1"/>
          </p:cNvSpPr>
          <p:nvPr/>
        </p:nvSpPr>
        <p:spPr bwMode="auto">
          <a:xfrm>
            <a:off x="5673682" y="1399978"/>
            <a:ext cx="3324125" cy="1368727"/>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智能体选择了一个动作之后，</a:t>
            </a:r>
            <a:endParaRPr lang="en-US" altLang="zh-CN" b="1" dirty="0">
              <a:solidFill>
                <a:srgbClr val="C00000"/>
              </a:solidFill>
              <a:latin typeface="华文楷体" panose="02010600040101010101" pitchFamily="2" charset="-122"/>
              <a:ea typeface="华文楷体" panose="02010600040101010101" pitchFamily="2" charset="-122"/>
            </a:endParaRPr>
          </a:p>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其所处状态的相应变化。</a:t>
            </a:r>
          </a:p>
        </p:txBody>
      </p:sp>
      <p:sp>
        <p:nvSpPr>
          <p:cNvPr id="2" name="矩形 1"/>
          <p:cNvSpPr/>
          <p:nvPr/>
        </p:nvSpPr>
        <p:spPr>
          <a:xfrm>
            <a:off x="4479038" y="2017287"/>
            <a:ext cx="1107996"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状态转移</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0" name="Rectangle 19"/>
          <p:cNvSpPr>
            <a:spLocks noChangeArrowheads="1"/>
          </p:cNvSpPr>
          <p:nvPr/>
        </p:nvSpPr>
        <p:spPr bwMode="auto">
          <a:xfrm>
            <a:off x="5673681" y="3387101"/>
            <a:ext cx="3324125" cy="1048321"/>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一个状态序列。该状态序列被</a:t>
            </a:r>
            <a:endPar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一系列操作所连接。如从</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到</a:t>
            </a:r>
            <a:r>
              <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K</a:t>
            </a:r>
          </a:p>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所形成的路径。</a:t>
            </a:r>
          </a:p>
        </p:txBody>
      </p:sp>
      <p:sp>
        <p:nvSpPr>
          <p:cNvPr id="11" name="矩形 10"/>
          <p:cNvSpPr/>
          <p:nvPr/>
        </p:nvSpPr>
        <p:spPr>
          <a:xfrm>
            <a:off x="4421332" y="3753739"/>
            <a:ext cx="1223412" cy="343620"/>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路径</a:t>
            </a:r>
            <a:r>
              <a:rPr lang="en-US" altLang="zh-CN" b="1" dirty="0">
                <a:solidFill>
                  <a:srgbClr val="C00000"/>
                </a:solidFill>
                <a:latin typeface="华文楷体" panose="02010600040101010101" pitchFamily="2" charset="-122"/>
                <a:ea typeface="华文楷体" panose="02010600040101010101" pitchFamily="2" charset="-122"/>
              </a:rPr>
              <a:t>/</a:t>
            </a:r>
            <a:r>
              <a:rPr lang="zh-CN" altLang="en-US" b="1" dirty="0">
                <a:solidFill>
                  <a:srgbClr val="C00000"/>
                </a:solidFill>
                <a:latin typeface="华文楷体" panose="02010600040101010101" pitchFamily="2" charset="-122"/>
                <a:ea typeface="华文楷体" panose="02010600040101010101" pitchFamily="2" charset="-122"/>
              </a:rPr>
              <a:t>代价</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6" name="Rectangle 19"/>
          <p:cNvSpPr>
            <a:spLocks noChangeArrowheads="1"/>
          </p:cNvSpPr>
          <p:nvPr/>
        </p:nvSpPr>
        <p:spPr bwMode="auto">
          <a:xfrm>
            <a:off x="5666059" y="4875440"/>
            <a:ext cx="3324125" cy="1048321"/>
          </a:xfrm>
          <a:prstGeom prst="rect">
            <a:avLst/>
          </a:prstGeom>
          <a:gradFill>
            <a:gsLst>
              <a:gs pos="0">
                <a:srgbClr val="FFEFD1"/>
              </a:gs>
              <a:gs pos="64999">
                <a:srgbClr val="F0EBD5"/>
              </a:gs>
              <a:gs pos="100000">
                <a:srgbClr val="D1C39F"/>
              </a:gs>
            </a:gsLst>
            <a:lin ang="16200000" scaled="0"/>
          </a:gradFill>
          <a:ln>
            <a:headEnd/>
            <a:tailEnd/>
          </a:ln>
          <a:effectLst>
            <a:glow>
              <a:schemeClr val="accent3"/>
            </a:glow>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nchor="ctr">
            <a:noAutofit/>
          </a:bodyPr>
          <a:lstStyle/>
          <a:p>
            <a:pPr marL="342900" indent="-342900" algn="dist">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评估当前状态是否为所求解</a:t>
            </a:r>
            <a:endParaRPr lang="en-US" altLang="zh-CN"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p>
            <a:pPr marL="342900" indent="-342900">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的目标状态。</a:t>
            </a:r>
          </a:p>
        </p:txBody>
      </p:sp>
      <p:sp>
        <p:nvSpPr>
          <p:cNvPr id="17" name="矩形 16"/>
          <p:cNvSpPr/>
          <p:nvPr/>
        </p:nvSpPr>
        <p:spPr>
          <a:xfrm>
            <a:off x="4471416" y="5242078"/>
            <a:ext cx="1107996" cy="341632"/>
          </a:xfrm>
          <a:prstGeom prst="rect">
            <a:avLst/>
          </a:prstGeom>
        </p:spPr>
        <p:txBody>
          <a:bodyPr wrap="none">
            <a:spAutoFit/>
          </a:bodyPr>
          <a:lstStyle/>
          <a:p>
            <a:pPr marL="342900" indent="-342900" algn="ctr">
              <a:lnSpc>
                <a:spcPct val="90000"/>
              </a:lnSpc>
              <a:spcBef>
                <a:spcPct val="20000"/>
              </a:spcBef>
              <a:buClr>
                <a:schemeClr val="bg2"/>
              </a:buClr>
              <a:buSzPct val="75000"/>
              <a:buFont typeface="Wingdings" pitchFamily="2" charset="2"/>
              <a:buNone/>
              <a:defRPr/>
            </a:pPr>
            <a:r>
              <a:rPr lang="zh-CN" altLang="en-US" b="1" dirty="0">
                <a:solidFill>
                  <a:srgbClr val="C00000"/>
                </a:solidFill>
                <a:latin typeface="华文楷体" panose="02010600040101010101" pitchFamily="2" charset="-122"/>
                <a:ea typeface="华文楷体" panose="02010600040101010101" pitchFamily="2" charset="-122"/>
              </a:rPr>
              <a:t>目标测试</a:t>
            </a:r>
            <a:endParaRPr lang="en-US" altLang="zh-CN" b="1" dirty="0">
              <a:solidFill>
                <a:srgbClr val="C00000"/>
              </a:solidFill>
              <a:latin typeface="华文楷体" panose="02010600040101010101" pitchFamily="2" charset="-122"/>
              <a:ea typeface="华文楷体" panose="02010600040101010101" pitchFamily="2" charset="-122"/>
            </a:endParaRPr>
          </a:p>
        </p:txBody>
      </p:sp>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搜索算法的形式化描述：</a:t>
            </a:r>
            <a:br>
              <a:rPr lang="en-US" altLang="zh-CN" sz="2000" dirty="0">
                <a:latin typeface="黑体" panose="02010609060101010101" pitchFamily="49" charset="-122"/>
                <a:ea typeface="黑体" panose="02010609060101010101" pitchFamily="49" charset="-122"/>
                <a:cs typeface="Times New Roman" panose="02020603050405020304" pitchFamily="18" charset="0"/>
              </a:rPr>
            </a:br>
            <a:r>
              <a:rPr lang="en-US" altLang="zh-CN" sz="2000" dirty="0">
                <a:latin typeface="黑体" panose="02010609060101010101" pitchFamily="49" charset="-122"/>
                <a:ea typeface="黑体" panose="02010609060101010101" pitchFamily="49" charset="-122"/>
                <a:cs typeface="Times New Roman" panose="02020603050405020304" pitchFamily="18" charset="0"/>
              </a:rPr>
              <a:t>   &lt;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sz="2000" dirty="0">
                <a:latin typeface="黑体" panose="02010609060101010101" pitchFamily="49" charset="-122"/>
                <a:ea typeface="黑体" panose="02010609060101010101" pitchFamily="49" charset="-122"/>
                <a:cs typeface="Times New Roman" panose="02020603050405020304" pitchFamily="18" charset="0"/>
              </a:rPr>
              <a:t>〉</a:t>
            </a:r>
            <a:endParaRPr lang="zh-CN" altLang="en-US" sz="20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19" name="组合 18"/>
          <p:cNvGrpSpPr/>
          <p:nvPr/>
        </p:nvGrpSpPr>
        <p:grpSpPr>
          <a:xfrm>
            <a:off x="135465" y="2087052"/>
            <a:ext cx="4271281" cy="3403885"/>
            <a:chOff x="135465" y="2087052"/>
            <a:chExt cx="4271281" cy="3403885"/>
          </a:xfrm>
        </p:grpSpPr>
        <p:sp>
          <p:nvSpPr>
            <p:cNvPr id="20" name="矩形 19"/>
            <p:cNvSpPr/>
            <p:nvPr/>
          </p:nvSpPr>
          <p:spPr>
            <a:xfrm>
              <a:off x="135465" y="4844606"/>
              <a:ext cx="4271281" cy="646331"/>
            </a:xfrm>
            <a:prstGeom prst="rect">
              <a:avLst/>
            </a:prstGeom>
          </p:spPr>
          <p:txBody>
            <a:bodyPr wrap="square">
              <a:spAutoFit/>
            </a:bodyPr>
            <a:lstStyle/>
            <a:p>
              <a:pPr algn="ct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问题：寻找从城市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到城市</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K</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之间行驶时间最短路线？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07" y="2087052"/>
              <a:ext cx="4131039"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椭圆 21"/>
            <p:cNvSpPr/>
            <p:nvPr/>
          </p:nvSpPr>
          <p:spPr>
            <a:xfrm>
              <a:off x="749147" y="26392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sp>
          <p:nvSpPr>
            <p:cNvPr id="23" name="椭圆 22"/>
            <p:cNvSpPr/>
            <p:nvPr/>
          </p:nvSpPr>
          <p:spPr>
            <a:xfrm>
              <a:off x="2851533" y="3706091"/>
              <a:ext cx="583894" cy="423398"/>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315045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76270" y="880590"/>
                <a:ext cx="8802477" cy="5382499"/>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奖励（</a:t>
                </a:r>
                <a:r>
                  <a:rPr lang="en-US" altLang="zh-CN" b="1" dirty="0">
                    <a:latin typeface="华文楷体" panose="02010600040101010101" pitchFamily="2" charset="-122"/>
                    <a:ea typeface="华文楷体" panose="02010600040101010101" pitchFamily="2" charset="-122"/>
                  </a:rPr>
                  <a:t>reward</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。假设从第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个赌博机获得收益分数的分布为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𝐷</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，其均值为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𝜇</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。如果智能体在第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次行动中选择转动了第</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𝑙</m:t>
                        </m:r>
                      </m:e>
                      <m:sub>
                        <m:r>
                          <a:rPr lang="en-US" altLang="zh-CN" i="1">
                            <a:latin typeface="Cambria Math"/>
                          </a:rPr>
                          <m:t>𝑡</m:t>
                        </m:r>
                      </m:sub>
                    </m:sSub>
                  </m:oMath>
                </a14:m>
                <a:r>
                  <a:rPr lang="zh-CN" altLang="zh-CN" dirty="0">
                    <a:latin typeface="华文楷体" panose="02010600040101010101" pitchFamily="2" charset="-122"/>
                    <a:ea typeface="华文楷体" panose="02010600040101010101" pitchFamily="2" charset="-122"/>
                  </a:rPr>
                  <a:t>个赌博机臂膀，那么智能体在第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次行动中所得收益分数</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a:rPr>
                              <m:t>𝑟</m:t>
                            </m:r>
                          </m:e>
                        </m:acc>
                      </m:e>
                      <m:sub>
                        <m:r>
                          <a:rPr lang="en-US" altLang="zh-CN" i="1">
                            <a:latin typeface="Cambria Math"/>
                          </a:rPr>
                          <m:t>𝑡</m:t>
                        </m:r>
                      </m:sub>
                    </m:sSub>
                  </m:oMath>
                </a14:m>
                <a:r>
                  <a:rPr lang="zh-CN" altLang="zh-CN" dirty="0">
                    <a:latin typeface="华文楷体" panose="02010600040101010101" pitchFamily="2" charset="-122"/>
                    <a:ea typeface="华文楷体" panose="02010600040101010101" pitchFamily="2" charset="-122"/>
                  </a:rPr>
                  <a:t>服从分布</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𝐷</m:t>
                        </m:r>
                      </m:e>
                      <m:sub>
                        <m:sSub>
                          <m:sSubPr>
                            <m:ctrlPr>
                              <a:rPr lang="zh-CN" altLang="zh-CN" i="1">
                                <a:latin typeface="Cambria Math" panose="02040503050406030204" pitchFamily="18" charset="0"/>
                              </a:rPr>
                            </m:ctrlPr>
                          </m:sSubPr>
                          <m:e>
                            <m:r>
                              <a:rPr lang="en-US" altLang="zh-CN" i="1">
                                <a:latin typeface="Cambria Math"/>
                              </a:rPr>
                              <m:t>𝑙</m:t>
                            </m:r>
                          </m:e>
                          <m:sub>
                            <m:r>
                              <a:rPr lang="en-US" altLang="zh-CN" i="1">
                                <a:latin typeface="Cambria Math"/>
                              </a:rPr>
                              <m:t>𝑡</m:t>
                            </m:r>
                          </m:sub>
                        </m:sSub>
                      </m:sub>
                    </m:sSub>
                  </m:oMath>
                </a14:m>
                <a:r>
                  <a:rPr lang="zh-CN" altLang="zh-CN" dirty="0">
                    <a:latin typeface="华文楷体" panose="02010600040101010101" pitchFamily="2" charset="-122"/>
                    <a:ea typeface="华文楷体" panose="02010600040101010101" pitchFamily="2" charset="-122"/>
                  </a:rPr>
                  <a:t>，</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a:rPr>
                              <m:t>𝑟</m:t>
                            </m:r>
                          </m:e>
                        </m:acc>
                      </m:e>
                      <m:sub>
                        <m:r>
                          <a:rPr lang="en-US" altLang="zh-CN" i="1">
                            <a:latin typeface="Cambria Math"/>
                          </a:rPr>
                          <m:t>𝑡</m:t>
                        </m:r>
                      </m:sub>
                    </m:sSub>
                  </m:oMath>
                </a14:m>
                <a:r>
                  <a:rPr lang="zh-CN" altLang="zh-CN" dirty="0">
                    <a:latin typeface="华文楷体" panose="02010600040101010101" pitchFamily="2" charset="-122"/>
                    <a:ea typeface="华文楷体" panose="02010600040101010101" pitchFamily="2" charset="-122"/>
                  </a:rPr>
                  <a:t>被称为第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次行动的奖励。为了方便对多臂赌博机问题的理论研究，一般假定奖励是有界的，进一步可假设奖励的取值范围为</a:t>
                </a:r>
                <a14:m>
                  <m:oMath xmlns:m="http://schemas.openxmlformats.org/officeDocument/2006/math">
                    <m:r>
                      <a:rPr lang="en-US" altLang="zh-CN" i="1">
                        <a:latin typeface="Cambria Math"/>
                      </a:rPr>
                      <m:t>[0,1]</m:t>
                    </m:r>
                  </m:oMath>
                </a14:m>
                <a:r>
                  <a:rPr lang="zh-CN"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endParaRPr lang="zh-CN"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悔值（</a:t>
                </a:r>
                <a:r>
                  <a:rPr lang="en-US" altLang="zh-CN" b="1" dirty="0">
                    <a:latin typeface="华文楷体" panose="02010600040101010101" pitchFamily="2" charset="-122"/>
                    <a:ea typeface="华文楷体" panose="02010600040101010101" pitchFamily="2" charset="-122"/>
                  </a:rPr>
                  <a:t>regret</a:t>
                </a:r>
                <a:r>
                  <a:rPr lang="zh-CN" altLang="zh-CN" b="1" dirty="0">
                    <a:latin typeface="华文楷体" panose="02010600040101010101" pitchFamily="2" charset="-122"/>
                    <a:ea typeface="华文楷体" panose="02010600040101010101" pitchFamily="2" charset="-122"/>
                  </a:rPr>
                  <a:t>）函数。</a:t>
                </a:r>
                <a:r>
                  <a:rPr lang="zh-CN" altLang="zh-CN" dirty="0">
                    <a:latin typeface="华文楷体" panose="02010600040101010101" pitchFamily="2" charset="-122"/>
                    <a:ea typeface="华文楷体" panose="02010600040101010101" pitchFamily="2" charset="-122"/>
                  </a:rPr>
                  <a:t>根据智能体前</a:t>
                </a:r>
                <a14:m>
                  <m:oMath xmlns:m="http://schemas.openxmlformats.org/officeDocument/2006/math">
                    <m:r>
                      <a:rPr lang="en-US" altLang="zh-CN" i="1">
                        <a:latin typeface="Cambria Math"/>
                      </a:rPr>
                      <m:t>𝑇</m:t>
                    </m:r>
                  </m:oMath>
                </a14:m>
                <a:r>
                  <a:rPr lang="zh-CN" altLang="zh-CN" dirty="0">
                    <a:latin typeface="华文楷体" panose="02010600040101010101" pitchFamily="2" charset="-122"/>
                    <a:ea typeface="华文楷体" panose="02010600040101010101" pitchFamily="2" charset="-122"/>
                  </a:rPr>
                  <a:t>次动作，可以如下定义悔值函数：</a:t>
                </a: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𝜌</m:t>
                        </m:r>
                      </m:e>
                      <m:sub>
                        <m:r>
                          <a:rPr lang="en-US" altLang="zh-CN" i="1">
                            <a:latin typeface="Cambria Math"/>
                          </a:rPr>
                          <m:t>𝑇</m:t>
                        </m:r>
                      </m:sub>
                    </m:sSub>
                    <m:r>
                      <a:rPr lang="en-US" altLang="zh-CN" i="1">
                        <a:latin typeface="Cambria Math"/>
                      </a:rPr>
                      <m:t>=</m:t>
                    </m:r>
                    <m:r>
                      <a:rPr lang="en-US" altLang="zh-CN" i="1">
                        <a:latin typeface="Cambria Math"/>
                      </a:rPr>
                      <m:t>𝑇</m:t>
                    </m:r>
                    <m:sSup>
                      <m:sSupPr>
                        <m:ctrlPr>
                          <a:rPr lang="zh-CN" altLang="zh-CN" i="1">
                            <a:latin typeface="Cambria Math" panose="02040503050406030204" pitchFamily="18" charset="0"/>
                          </a:rPr>
                        </m:ctrlPr>
                      </m:sSupPr>
                      <m:e>
                        <m:r>
                          <a:rPr lang="en-US" altLang="zh-CN" i="1">
                            <a:latin typeface="Cambria Math"/>
                          </a:rPr>
                          <m:t>𝜇</m:t>
                        </m:r>
                      </m:e>
                      <m:sup>
                        <m:r>
                          <a:rPr lang="en-US" altLang="zh-CN" i="1">
                            <a:latin typeface="Cambria Math"/>
                          </a:rPr>
                          <m:t>∗</m:t>
                        </m:r>
                      </m:sup>
                    </m:sSup>
                    <m:r>
                      <a:rPr lang="en-US" altLang="zh-CN" i="1">
                        <a:latin typeface="Cambria Math"/>
                      </a:rPr>
                      <m:t>−</m:t>
                    </m:r>
                    <m:nary>
                      <m:naryPr>
                        <m:chr m:val="∑"/>
                        <m:limLoc m:val="undOvr"/>
                        <m:ctrlPr>
                          <a:rPr lang="zh-CN" altLang="zh-CN" i="1">
                            <a:latin typeface="Cambria Math" panose="02040503050406030204" pitchFamily="18" charset="0"/>
                          </a:rPr>
                        </m:ctrlPr>
                      </m:naryPr>
                      <m:sub>
                        <m:r>
                          <a:rPr lang="en-US" altLang="zh-CN" i="1">
                            <a:latin typeface="Cambria Math"/>
                          </a:rPr>
                          <m:t>𝑡</m:t>
                        </m:r>
                        <m:r>
                          <a:rPr lang="en-US" altLang="zh-CN" i="1">
                            <a:latin typeface="Cambria Math"/>
                          </a:rPr>
                          <m:t>=1</m:t>
                        </m:r>
                      </m:sub>
                      <m:sup>
                        <m:r>
                          <a:rPr lang="en-US" altLang="zh-CN" i="1">
                            <a:latin typeface="Cambria Math"/>
                          </a:rPr>
                          <m:t>𝑇</m:t>
                        </m:r>
                      </m:sup>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a:rPr>
                                  <m:t>𝑟</m:t>
                                </m:r>
                              </m:e>
                            </m:acc>
                          </m:e>
                          <m:sub>
                            <m:r>
                              <a:rPr lang="en-US" altLang="zh-CN" i="1">
                                <a:latin typeface="Cambria Math"/>
                              </a:rPr>
                              <m:t>𝑡</m:t>
                            </m:r>
                          </m:sub>
                        </m:sSub>
                      </m:e>
                    </m:nary>
                    <m:r>
                      <a:rPr lang="en-US" altLang="zh-CN" b="0" i="0" smtClean="0">
                        <a:latin typeface="Cambria Math"/>
                      </a:rPr>
                      <m:t>   </m:t>
                    </m:r>
                  </m:oMath>
                </a14:m>
                <a:r>
                  <a:rPr lang="en-US" altLang="zh-CN" dirty="0">
                    <a:latin typeface="华文楷体" panose="02010600040101010101" pitchFamily="2" charset="-122"/>
                    <a:ea typeface="华文楷体" panose="02010600040101010101" pitchFamily="2" charset="-122"/>
                  </a:rPr>
                  <a:t>(3.4.1)</a:t>
                </a:r>
                <a:endParaRPr lang="zh-CN" altLang="zh-CN" dirty="0">
                  <a:latin typeface="华文楷体" panose="02010600040101010101" pitchFamily="2" charset="-122"/>
                  <a:ea typeface="华文楷体" panose="02010600040101010101" pitchFamily="2" charset="-122"/>
                </a:endParaRPr>
              </a:p>
              <a:p>
                <a:pPr>
                  <a:lnSpc>
                    <a:spcPct val="150000"/>
                  </a:lnSpc>
                </a:pPr>
                <a:r>
                  <a:rPr lang="en-US" altLang="zh-CN" dirty="0">
                    <a:latin typeface="华文楷体" panose="02010600040101010101" pitchFamily="2" charset="-122"/>
                    <a:ea typeface="华文楷体" panose="02010600040101010101" pitchFamily="2" charset="-122"/>
                  </a:rPr>
                  <a:t>    </a:t>
                </a:r>
                <a:r>
                  <a:rPr lang="zh-CN" altLang="zh-CN" dirty="0">
                    <a:latin typeface="华文楷体" panose="02010600040101010101" pitchFamily="2" charset="-122"/>
                    <a:ea typeface="华文楷体" panose="02010600040101010101" pitchFamily="2" charset="-122"/>
                  </a:rPr>
                  <a:t>其中</a:t>
                </a:r>
                <a14:m>
                  <m:oMath xmlns:m="http://schemas.openxmlformats.org/officeDocument/2006/math">
                    <m:func>
                      <m:funcPr>
                        <m:ctrlPr>
                          <a:rPr lang="zh-CN" altLang="zh-CN" i="1">
                            <a:latin typeface="Cambria Math" panose="02040503050406030204" pitchFamily="18" charset="0"/>
                          </a:rPr>
                        </m:ctrlPr>
                      </m:funcPr>
                      <m:fName>
                        <m:sSup>
                          <m:sSupPr>
                            <m:ctrlPr>
                              <a:rPr lang="zh-CN" altLang="zh-CN" i="1">
                                <a:latin typeface="Cambria Math" panose="02040503050406030204" pitchFamily="18" charset="0"/>
                              </a:rPr>
                            </m:ctrlPr>
                          </m:sSupPr>
                          <m:e>
                            <m:r>
                              <a:rPr lang="en-US" altLang="zh-CN" i="1">
                                <a:latin typeface="Cambria Math"/>
                              </a:rPr>
                              <m:t>𝜇</m:t>
                            </m:r>
                          </m:e>
                          <m:sup>
                            <m:r>
                              <a:rPr lang="en-US" altLang="zh-CN" i="1">
                                <a:latin typeface="Cambria Math"/>
                              </a:rPr>
                              <m:t>∗</m:t>
                            </m:r>
                          </m:sup>
                        </m:sSup>
                        <m:r>
                          <a:rPr lang="en-US" altLang="zh-CN" i="1">
                            <a:latin typeface="Cambria Math"/>
                          </a:rPr>
                          <m:t>=</m:t>
                        </m:r>
                        <m:limLow>
                          <m:limLowPr>
                            <m:ctrlPr>
                              <a:rPr lang="zh-CN" altLang="zh-CN" i="1">
                                <a:latin typeface="Cambria Math" panose="02040503050406030204" pitchFamily="18" charset="0"/>
                              </a:rPr>
                            </m:ctrlPr>
                          </m:limLowPr>
                          <m:e>
                            <m:r>
                              <m:rPr>
                                <m:sty m:val="p"/>
                              </m:rPr>
                              <a:rPr lang="en-US" altLang="zh-CN">
                                <a:latin typeface="Cambria Math"/>
                              </a:rPr>
                              <m:t>max</m:t>
                            </m:r>
                          </m:e>
                          <m:lim>
                            <m:r>
                              <m:rPr>
                                <m:sty m:val="p"/>
                              </m:rPr>
                              <a:rPr lang="en-US" altLang="zh-CN">
                                <a:latin typeface="Cambria Math"/>
                              </a:rPr>
                              <m:t>i</m:t>
                            </m:r>
                            <m:r>
                              <a:rPr lang="en-US" altLang="zh-CN">
                                <a:latin typeface="Cambria Math"/>
                              </a:rPr>
                              <m:t>=1,⋯,</m:t>
                            </m:r>
                            <m:r>
                              <m:rPr>
                                <m:sty m:val="p"/>
                              </m:rPr>
                              <a:rPr lang="en-US" altLang="zh-CN">
                                <a:latin typeface="Cambria Math"/>
                              </a:rPr>
                              <m:t>K</m:t>
                            </m:r>
                          </m:lim>
                        </m:limLow>
                      </m:fName>
                      <m:e>
                        <m:sSub>
                          <m:sSubPr>
                            <m:ctrlPr>
                              <a:rPr lang="zh-CN" altLang="zh-CN" i="1">
                                <a:latin typeface="Cambria Math" panose="02040503050406030204" pitchFamily="18" charset="0"/>
                              </a:rPr>
                            </m:ctrlPr>
                          </m:sSubPr>
                          <m:e>
                            <m:r>
                              <a:rPr lang="en-US" altLang="zh-CN" i="1">
                                <a:latin typeface="Cambria Math"/>
                              </a:rPr>
                              <m:t>𝜇</m:t>
                            </m:r>
                          </m:e>
                          <m:sub>
                            <m:r>
                              <a:rPr lang="en-US" altLang="zh-CN" i="1">
                                <a:latin typeface="Cambria Math"/>
                              </a:rPr>
                              <m:t>𝑖</m:t>
                            </m:r>
                          </m:sub>
                        </m:sSub>
                      </m:e>
                    </m:func>
                  </m:oMath>
                </a14:m>
                <a:r>
                  <a:rPr lang="zh-CN" altLang="zh-CN" dirty="0">
                    <a:latin typeface="华文楷体" panose="02010600040101010101" pitchFamily="2" charset="-122"/>
                    <a:ea typeface="华文楷体" panose="02010600040101010101" pitchFamily="2" charset="-122"/>
                  </a:rPr>
                  <a:t>。显然为了尽量减少悔恨，在每次操作时，智能体应该总是转动能够给出最大期望奖励的赌博机臂膀，但是这是不现实的，因为智能体并不知道哪个臂膀的奖励期望最大。公式（</a:t>
                </a:r>
                <a:r>
                  <a:rPr lang="en-US" altLang="zh-CN" dirty="0">
                    <a:latin typeface="华文楷体" panose="02010600040101010101" pitchFamily="2" charset="-122"/>
                    <a:ea typeface="华文楷体" panose="02010600040101010101" pitchFamily="2" charset="-122"/>
                  </a:rPr>
                  <a:t>3.4.1</a:t>
                </a:r>
                <a:r>
                  <a:rPr lang="zh-CN" altLang="zh-CN" dirty="0">
                    <a:latin typeface="华文楷体" panose="02010600040101010101" pitchFamily="2" charset="-122"/>
                    <a:ea typeface="华文楷体" panose="02010600040101010101" pitchFamily="2" charset="-122"/>
                  </a:rPr>
                  <a:t>）告诉我们，将</a:t>
                </a:r>
                <a14:m>
                  <m:oMath xmlns:m="http://schemas.openxmlformats.org/officeDocument/2006/math">
                    <m:r>
                      <a:rPr lang="en-US" altLang="zh-CN" i="1">
                        <a:latin typeface="Cambria Math"/>
                      </a:rPr>
                      <m:t>𝑇</m:t>
                    </m:r>
                  </m:oMath>
                </a14:m>
                <a:r>
                  <a:rPr lang="zh-CN" altLang="zh-CN" dirty="0">
                    <a:latin typeface="华文楷体" panose="02010600040101010101" pitchFamily="2" charset="-122"/>
                    <a:ea typeface="华文楷体" panose="02010600040101010101" pitchFamily="2" charset="-122"/>
                  </a:rPr>
                  <a:t>次操作中最优策略的期望得分减去智能体的实际得分，就是悔值函数的结果。显然，问题求解的目标为最小化悔值函数的期望，该悔值函数的取值取决于智能体所采取的策略。</a:t>
                </a:r>
              </a:p>
            </p:txBody>
          </p:sp>
        </mc:Choice>
        <mc:Fallback xmlns="">
          <p:sp>
            <p:nvSpPr>
              <p:cNvPr id="2" name="矩形 1"/>
              <p:cNvSpPr>
                <a:spLocks noRot="1" noChangeAspect="1" noMove="1" noResize="1" noEditPoints="1" noAdjustHandles="1" noChangeArrowheads="1" noChangeShapeType="1" noTextEdit="1"/>
              </p:cNvSpPr>
              <p:nvPr/>
            </p:nvSpPr>
            <p:spPr>
              <a:xfrm>
                <a:off x="176270" y="880590"/>
                <a:ext cx="8802477" cy="5382499"/>
              </a:xfrm>
              <a:prstGeom prst="rect">
                <a:avLst/>
              </a:prstGeom>
              <a:blipFill>
                <a:blip r:embed="rId2"/>
                <a:stretch>
                  <a:fillRect l="-623" r="-1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743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14827" y="820311"/>
                <a:ext cx="8785954" cy="308584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贪心算法</a:t>
                </a:r>
                <a:r>
                  <a:rPr lang="zh-CN" altLang="en-US" dirty="0">
                    <a:latin typeface="华文楷体" panose="02010600040101010101" pitchFamily="2" charset="-122"/>
                    <a:ea typeface="华文楷体" panose="02010600040101010101" pitchFamily="2" charset="-122"/>
                  </a:rPr>
                  <a:t>策略：</a:t>
                </a:r>
                <a:r>
                  <a:rPr lang="zh-CN" altLang="zh-CN" dirty="0">
                    <a:latin typeface="华文楷体" panose="02010600040101010101" pitchFamily="2" charset="-122"/>
                    <a:ea typeface="华文楷体" panose="02010600040101010101" pitchFamily="2" charset="-122"/>
                  </a:rPr>
                  <a:t>智能体记录下每次摇动的赌博机臂膀和获得的相应收益分数。给定第</a:t>
                </a:r>
                <a14:m>
                  <m:oMath xmlns:m="http://schemas.openxmlformats.org/officeDocument/2006/math">
                    <m:r>
                      <a:rPr lang="en-US" altLang="zh-CN" i="1">
                        <a:latin typeface="Cambria Math"/>
                      </a:rPr>
                      <m:t>𝑖</m:t>
                    </m:r>
                    <m:r>
                      <a:rPr lang="en-US" altLang="zh-CN" i="1">
                        <a:latin typeface="Cambria Math"/>
                      </a:rPr>
                      <m:t>(1≤</m:t>
                    </m:r>
                    <m:r>
                      <a:rPr lang="en-US" altLang="zh-CN" i="1">
                        <a:latin typeface="Cambria Math"/>
                      </a:rPr>
                      <m:t>𝑖</m:t>
                    </m:r>
                    <m:r>
                      <a:rPr lang="en-US" altLang="zh-CN" i="1">
                        <a:latin typeface="Cambria Math"/>
                      </a:rPr>
                      <m:t>≤</m:t>
                    </m:r>
                    <m:r>
                      <a:rPr lang="en-US" altLang="zh-CN" i="1">
                        <a:latin typeface="Cambria Math"/>
                      </a:rPr>
                      <m:t>𝐾</m:t>
                    </m:r>
                    <m:r>
                      <a:rPr lang="en-US" altLang="zh-CN" i="1">
                        <a:latin typeface="Cambria Math"/>
                      </a:rPr>
                      <m:t>)</m:t>
                    </m:r>
                  </m:oMath>
                </a14:m>
                <a:r>
                  <a:rPr lang="zh-CN" altLang="zh-CN" dirty="0">
                    <a:latin typeface="华文楷体" panose="02010600040101010101" pitchFamily="2" charset="-122"/>
                    <a:ea typeface="华文楷体" panose="02010600040101010101" pitchFamily="2" charset="-122"/>
                  </a:rPr>
                  <a:t>个赌博机，记在过去</a:t>
                </a:r>
                <a14:m>
                  <m:oMath xmlns:m="http://schemas.openxmlformats.org/officeDocument/2006/math">
                    <m:r>
                      <a:rPr lang="en-US" altLang="zh-CN" i="1">
                        <a:latin typeface="Cambria Math"/>
                      </a:rPr>
                      <m:t>𝑡</m:t>
                    </m:r>
                    <m:r>
                      <a:rPr lang="en-US" altLang="zh-CN" i="1">
                        <a:latin typeface="Cambria Math"/>
                      </a:rPr>
                      <m:t>−1</m:t>
                    </m:r>
                  </m:oMath>
                </a14:m>
                <a:r>
                  <a:rPr lang="zh-CN" altLang="zh-CN" dirty="0">
                    <a:latin typeface="华文楷体" panose="02010600040101010101" pitchFamily="2" charset="-122"/>
                    <a:ea typeface="华文楷体" panose="02010600040101010101" pitchFamily="2" charset="-122"/>
                  </a:rPr>
                  <a:t>次摇动赌博机臂膀的行动中，一共摇动第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个赌博机臂膀的次数为第</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。于是，可以计算得到第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个赌博机在过去</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次被摇动过程中的收益分数平均值</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a:rPr>
                              <m:t>𝑥</m:t>
                            </m:r>
                          </m:e>
                        </m:acc>
                      </m:e>
                      <m:sub>
                        <m:r>
                          <a:rPr lang="en-US" altLang="zh-CN" i="1">
                            <a:latin typeface="Cambria Math"/>
                          </a:rPr>
                          <m:t>𝑖</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sub>
                    </m:sSub>
                  </m:oMath>
                </a14:m>
                <a:r>
                  <a:rPr lang="zh-CN" altLang="zh-CN" dirty="0">
                    <a:latin typeface="华文楷体" panose="02010600040101010101" pitchFamily="2" charset="-122"/>
                    <a:ea typeface="华文楷体" panose="02010600040101010101" pitchFamily="2" charset="-122"/>
                  </a:rPr>
                  <a:t>。这样，智能体在第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步，只要选择</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a:rPr>
                              <m:t>𝑥</m:t>
                            </m:r>
                          </m:e>
                        </m:acc>
                      </m:e>
                      <m:sub>
                        <m:r>
                          <a:rPr lang="en-US" altLang="zh-CN" i="1">
                            <a:latin typeface="Cambria Math"/>
                          </a:rPr>
                          <m:t>𝑖</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sub>
                    </m:sSub>
                  </m:oMath>
                </a14:m>
                <a:r>
                  <a:rPr lang="zh-CN" altLang="zh-CN" dirty="0">
                    <a:latin typeface="华文楷体" panose="02010600040101010101" pitchFamily="2" charset="-122"/>
                    <a:ea typeface="华文楷体" panose="02010600040101010101" pitchFamily="2" charset="-122"/>
                  </a:rPr>
                  <a:t>值最大的赌博机臂膀进行摇动，这是贪心算法的思路。</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endParaRPr lang="zh-CN" altLang="zh-CN" dirty="0">
                  <a:latin typeface="华文楷体" panose="02010600040101010101" pitchFamily="2" charset="-122"/>
                  <a:ea typeface="华文楷体" panose="020106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14827" y="820311"/>
                <a:ext cx="8785954" cy="3085845"/>
              </a:xfrm>
              <a:prstGeom prst="rect">
                <a:avLst/>
              </a:prstGeom>
              <a:blipFill rotWithShape="1">
                <a:blip r:embed="rId2"/>
                <a:stretch>
                  <a:fillRect l="-416" r="-6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3149D39-7F8E-49EE-B3DE-6410A6337704}"/>
              </a:ext>
            </a:extLst>
          </p:cNvPr>
          <p:cNvPicPr/>
          <p:nvPr/>
        </p:nvPicPr>
        <p:blipFill>
          <a:blip r:embed="rId3"/>
          <a:stretch>
            <a:fillRect/>
          </a:stretch>
        </p:blipFill>
        <p:spPr>
          <a:xfrm>
            <a:off x="988326" y="3145124"/>
            <a:ext cx="3413351" cy="2010771"/>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638978" y="5402011"/>
                <a:ext cx="4112046" cy="1044197"/>
              </a:xfrm>
              <a:prstGeom prst="rect">
                <a:avLst/>
              </a:prstGeom>
            </p:spPr>
            <p:txBody>
              <a:bodyPr wrap="square">
                <a:spAutoFit/>
              </a:bodyPr>
              <a:lstStyle/>
              <a:p>
                <a:pPr algn="ctr"/>
                <a:r>
                  <a:rPr lang="zh-CN" altLang="en-US" sz="1400" dirty="0"/>
                  <a:t>图</a:t>
                </a:r>
                <a:r>
                  <a:rPr lang="en-US" altLang="zh-CN" sz="1400" dirty="0"/>
                  <a:t>3.20 </a:t>
                </a:r>
                <a:r>
                  <a:rPr lang="zh-CN" altLang="en-US" sz="1400" dirty="0"/>
                  <a:t>多臂赌博机问题中每个赌博机收益分数的分布情况，即</a:t>
                </a:r>
                <a:r>
                  <a:rPr lang="zh-CN" altLang="zh-CN" sz="1400" dirty="0"/>
                  <a:t>第</a:t>
                </a:r>
                <a14:m>
                  <m:oMath xmlns:m="http://schemas.openxmlformats.org/officeDocument/2006/math">
                    <m:r>
                      <a:rPr lang="en-US" altLang="zh-CN" sz="1400" i="1">
                        <a:latin typeface="Cambria Math"/>
                      </a:rPr>
                      <m:t>𝑖</m:t>
                    </m:r>
                  </m:oMath>
                </a14:m>
                <a:r>
                  <a:rPr lang="zh-CN" altLang="zh-CN" sz="1400" dirty="0"/>
                  <a:t>个赌博机的得分满足均值为</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a:rPr>
                          <m:t>𝜇</m:t>
                        </m:r>
                      </m:e>
                      <m:sub>
                        <m:r>
                          <a:rPr lang="en-US" altLang="zh-CN" sz="1400" i="1">
                            <a:latin typeface="Cambria Math"/>
                          </a:rPr>
                          <m:t>𝑖</m:t>
                        </m:r>
                      </m:sub>
                    </m:sSub>
                  </m:oMath>
                </a14:m>
                <a:r>
                  <a:rPr lang="zh-CN" altLang="zh-CN" sz="1400" dirty="0"/>
                  <a:t>、方差为</a:t>
                </a:r>
                <a14:m>
                  <m:oMath xmlns:m="http://schemas.openxmlformats.org/officeDocument/2006/math">
                    <m:f>
                      <m:fPr>
                        <m:ctrlPr>
                          <a:rPr lang="zh-CN" altLang="zh-CN" sz="1400" i="1">
                            <a:latin typeface="Cambria Math" panose="02040503050406030204" pitchFamily="18" charset="0"/>
                          </a:rPr>
                        </m:ctrlPr>
                      </m:fPr>
                      <m:num>
                        <m:r>
                          <a:rPr lang="en-US" altLang="zh-CN" sz="1400">
                            <a:latin typeface="Cambria Math"/>
                          </a:rPr>
                          <m:t>1</m:t>
                        </m:r>
                      </m:num>
                      <m:den>
                        <m:r>
                          <a:rPr lang="en-US" altLang="zh-CN" sz="1400" i="1">
                            <a:latin typeface="Cambria Math"/>
                          </a:rPr>
                          <m:t>75</m:t>
                        </m:r>
                      </m:den>
                    </m:f>
                  </m:oMath>
                </a14:m>
                <a:r>
                  <a:rPr lang="zh-CN" altLang="zh-CN" sz="1400" dirty="0"/>
                  <a:t>（即支撑区间长度为</a:t>
                </a:r>
                <a:r>
                  <a:rPr lang="en-US" altLang="zh-CN" sz="1400" dirty="0"/>
                  <a:t>0.4</a:t>
                </a:r>
                <a:r>
                  <a:rPr lang="zh-CN" altLang="zh-CN" sz="1400" dirty="0"/>
                  <a:t>）的均匀分布，其中均值</a:t>
                </a:r>
                <a14:m>
                  <m:oMath xmlns:m="http://schemas.openxmlformats.org/officeDocument/2006/math">
                    <m:d>
                      <m:dPr>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a:rPr>
                              <m:t>𝜇</m:t>
                            </m:r>
                          </m:e>
                          <m:sub>
                            <m:r>
                              <a:rPr lang="en-US" altLang="zh-CN" sz="1400" i="1">
                                <a:latin typeface="Cambria Math"/>
                              </a:rPr>
                              <m:t>1</m:t>
                            </m:r>
                          </m:sub>
                        </m:sSub>
                        <m:r>
                          <a:rPr lang="en-US" altLang="zh-CN" sz="1400" i="1">
                            <a:latin typeface="Cambria Math"/>
                          </a:rPr>
                          <m:t>,⋯,</m:t>
                        </m:r>
                        <m:sSub>
                          <m:sSubPr>
                            <m:ctrlPr>
                              <a:rPr lang="zh-CN" altLang="zh-CN" sz="1400" i="1">
                                <a:latin typeface="Cambria Math" panose="02040503050406030204" pitchFamily="18" charset="0"/>
                              </a:rPr>
                            </m:ctrlPr>
                          </m:sSubPr>
                          <m:e>
                            <m:r>
                              <a:rPr lang="en-US" altLang="zh-CN" sz="1400" i="1">
                                <a:latin typeface="Cambria Math"/>
                              </a:rPr>
                              <m:t>𝜇</m:t>
                            </m:r>
                          </m:e>
                          <m:sub>
                            <m:r>
                              <a:rPr lang="en-US" altLang="zh-CN" sz="1400" i="1">
                                <a:latin typeface="Cambria Math"/>
                              </a:rPr>
                              <m:t>5</m:t>
                            </m:r>
                          </m:sub>
                        </m:sSub>
                      </m:e>
                    </m:d>
                    <m:r>
                      <a:rPr lang="en-US" altLang="zh-CN" sz="1400" i="1">
                        <a:latin typeface="Cambria Math"/>
                      </a:rPr>
                      <m:t>=(0.3,0.4,0.5,0.6,0.7)</m:t>
                    </m:r>
                  </m:oMath>
                </a14:m>
                <a:r>
                  <a:rPr lang="zh-CN" altLang="zh-CN" sz="1400" dirty="0"/>
                  <a:t>。</a:t>
                </a:r>
                <a:endParaRPr lang="zh-CN" altLang="en-US" sz="1400" dirty="0"/>
              </a:p>
            </p:txBody>
          </p:sp>
        </mc:Choice>
        <mc:Fallback xmlns="">
          <p:sp>
            <p:nvSpPr>
              <p:cNvPr id="2" name="矩形 1"/>
              <p:cNvSpPr>
                <a:spLocks noRot="1" noChangeAspect="1" noMove="1" noResize="1" noEditPoints="1" noAdjustHandles="1" noChangeArrowheads="1" noChangeShapeType="1" noTextEdit="1"/>
              </p:cNvSpPr>
              <p:nvPr/>
            </p:nvSpPr>
            <p:spPr>
              <a:xfrm>
                <a:off x="638978" y="5402011"/>
                <a:ext cx="4112046" cy="1044197"/>
              </a:xfrm>
              <a:prstGeom prst="rect">
                <a:avLst/>
              </a:prstGeom>
              <a:blipFill>
                <a:blip r:embed="rId4"/>
                <a:stretch>
                  <a:fillRect l="-445" t="-1754" r="-593" b="-4678"/>
                </a:stretch>
              </a:blipFill>
            </p:spPr>
            <p:txBody>
              <a:bodyPr/>
              <a:lstStyle/>
              <a:p>
                <a:r>
                  <a:rPr lang="zh-CN" altLang="en-US">
                    <a:noFill/>
                  </a:rPr>
                  <a:t> </a:t>
                </a:r>
              </a:p>
            </p:txBody>
          </p:sp>
        </mc:Fallback>
      </mc:AlternateContent>
      <p:grpSp>
        <p:nvGrpSpPr>
          <p:cNvPr id="6" name="组合 5"/>
          <p:cNvGrpSpPr/>
          <p:nvPr/>
        </p:nvGrpSpPr>
        <p:grpSpPr>
          <a:xfrm>
            <a:off x="4582008" y="3340409"/>
            <a:ext cx="4194673" cy="1417931"/>
            <a:chOff x="0" y="0"/>
            <a:chExt cx="5059680" cy="1671320"/>
          </a:xfrm>
        </p:grpSpPr>
        <p:pic>
          <p:nvPicPr>
            <p:cNvPr id="7" name="图片 6" descr="C:\Users\lucki\AppData\Local\Microsoft\Windows\INetCache\Content.MSO\C5EC6C.t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498725" cy="1661160"/>
            </a:xfrm>
            <a:prstGeom prst="rect">
              <a:avLst/>
            </a:prstGeom>
            <a:noFill/>
            <a:ln>
              <a:noFill/>
            </a:ln>
          </p:spPr>
        </p:pic>
        <p:pic>
          <p:nvPicPr>
            <p:cNvPr id="9" name="图片 8" descr="C:\Users\lucki\AppData\Local\Microsoft\Windows\INetCache\Content.MSO\5A172A78.t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36520" y="0"/>
              <a:ext cx="2423160" cy="1671320"/>
            </a:xfrm>
            <a:prstGeom prst="rect">
              <a:avLst/>
            </a:prstGeom>
            <a:noFill/>
            <a:ln>
              <a:noFill/>
            </a:ln>
          </p:spPr>
        </p:pic>
      </p:grpSp>
      <mc:AlternateContent xmlns:mc="http://schemas.openxmlformats.org/markup-compatibility/2006" xmlns:a14="http://schemas.microsoft.com/office/drawing/2010/main">
        <mc:Choice Requires="a14">
          <p:sp>
            <p:nvSpPr>
              <p:cNvPr id="5" name="矩形 4"/>
              <p:cNvSpPr/>
              <p:nvPr/>
            </p:nvSpPr>
            <p:spPr>
              <a:xfrm>
                <a:off x="4883227" y="5121101"/>
                <a:ext cx="4117554" cy="1384995"/>
              </a:xfrm>
              <a:prstGeom prst="rect">
                <a:avLst/>
              </a:prstGeom>
            </p:spPr>
            <p:txBody>
              <a:bodyPr wrap="square">
                <a:spAutoFit/>
              </a:bodyPr>
              <a:lstStyle/>
              <a:p>
                <a:r>
                  <a:rPr lang="zh-CN" altLang="zh-CN" sz="1400" dirty="0"/>
                  <a:t>在计算机上模拟执行</a:t>
                </a:r>
                <a14:m>
                  <m:oMath xmlns:m="http://schemas.openxmlformats.org/officeDocument/2006/math">
                    <m:r>
                      <a:rPr lang="en-US" altLang="zh-CN" sz="1400">
                        <a:latin typeface="Cambria Math"/>
                      </a:rPr>
                      <m:t>𝑇</m:t>
                    </m:r>
                    <m:r>
                      <a:rPr lang="en-US" altLang="zh-CN" sz="1400">
                        <a:latin typeface="Cambria Math"/>
                      </a:rPr>
                      <m:t>=10000</m:t>
                    </m:r>
                  </m:oMath>
                </a14:m>
                <a:r>
                  <a:rPr lang="zh-CN" altLang="zh-CN" sz="1400" dirty="0"/>
                  <a:t>次贪心算法，来摇动五台赌博机。模拟的结果如图</a:t>
                </a:r>
                <a:r>
                  <a:rPr lang="en-US" altLang="zh-CN" sz="1400" dirty="0"/>
                  <a:t>3.2.1</a:t>
                </a:r>
                <a:r>
                  <a:rPr lang="zh-CN" altLang="zh-CN" sz="1400" dirty="0"/>
                  <a:t>所示。可见在</a:t>
                </a:r>
                <a:r>
                  <a:rPr lang="en-US" altLang="zh-CN" sz="1400" dirty="0"/>
                  <a:t>10000</a:t>
                </a:r>
                <a:r>
                  <a:rPr lang="zh-CN" altLang="zh-CN" sz="1400" dirty="0"/>
                  <a:t>次模拟中，智能体趋向于摇动</a:t>
                </a:r>
                <a:r>
                  <a:rPr lang="en-US" altLang="zh-CN" sz="1400" dirty="0"/>
                  <a:t>4</a:t>
                </a:r>
                <a:r>
                  <a:rPr lang="zh-CN" altLang="zh-CN" sz="1400" dirty="0"/>
                  <a:t>号赌博机，其他编号赌博机被摇动次数很少。由于其他编号赌博机被摇动次数较少，可见对这些赌博机平均收益分数的估计结果与实际均值结果相差很大。</a:t>
                </a:r>
              </a:p>
            </p:txBody>
          </p:sp>
        </mc:Choice>
        <mc:Fallback xmlns="">
          <p:sp>
            <p:nvSpPr>
              <p:cNvPr id="5" name="矩形 4"/>
              <p:cNvSpPr>
                <a:spLocks noRot="1" noChangeAspect="1" noMove="1" noResize="1" noEditPoints="1" noAdjustHandles="1" noChangeArrowheads="1" noChangeShapeType="1" noTextEdit="1"/>
              </p:cNvSpPr>
              <p:nvPr/>
            </p:nvSpPr>
            <p:spPr>
              <a:xfrm>
                <a:off x="4883227" y="5121101"/>
                <a:ext cx="4117554" cy="1384995"/>
              </a:xfrm>
              <a:prstGeom prst="rect">
                <a:avLst/>
              </a:prstGeom>
              <a:blipFill rotWithShape="1">
                <a:blip r:embed="rId7"/>
                <a:stretch>
                  <a:fillRect l="-296" t="-881" r="-444" b="-30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753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120944" y="3236108"/>
            <a:ext cx="8890853" cy="34163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华文楷体" panose="02010600040101010101" pitchFamily="2" charset="-122"/>
                <a:ea typeface="华文楷体" panose="02010600040101010101" pitchFamily="2" charset="-122"/>
              </a:rPr>
              <a:t>不足：忽略了其他从未摇动或很少摇动的赌博机，而失去了可能的机会。</a:t>
            </a:r>
            <a:r>
              <a:rPr lang="zh-CN" altLang="zh-CN" dirty="0"/>
              <a:t>智能体错误地认为</a:t>
            </a:r>
            <a:r>
              <a:rPr lang="en-US" altLang="zh-CN" dirty="0"/>
              <a:t>5</a:t>
            </a:r>
            <a:r>
              <a:rPr lang="zh-CN" altLang="zh-CN" dirty="0"/>
              <a:t>号赌博机不如</a:t>
            </a:r>
            <a:r>
              <a:rPr lang="en-US" altLang="zh-CN" dirty="0"/>
              <a:t>4</a:t>
            </a:r>
            <a:r>
              <a:rPr lang="zh-CN" altLang="zh-CN" dirty="0"/>
              <a:t>号赌博机，因而无法做出更好的选择</a:t>
            </a: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endParaRPr lang="en-US" altLang="zh-CN" dirty="0">
              <a:latin typeface="华文楷体" panose="02010600040101010101" pitchFamily="2" charset="-122"/>
              <a:ea typeface="华文楷体" panose="02010600040101010101" pitchFamily="2" charset="-122"/>
            </a:endParaRPr>
          </a:p>
          <a:p>
            <a:pPr marL="285750" indent="-285750">
              <a:lnSpc>
                <a:spcPct val="150000"/>
              </a:lnSpc>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上述困境体现了</a:t>
            </a:r>
            <a:r>
              <a:rPr lang="zh-CN" altLang="zh-CN" b="1" dirty="0">
                <a:latin typeface="华文楷体" panose="02010600040101010101" pitchFamily="2" charset="-122"/>
                <a:ea typeface="华文楷体" panose="02010600040101010101" pitchFamily="2" charset="-122"/>
              </a:rPr>
              <a:t>探索</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exploration</a:t>
            </a:r>
            <a:r>
              <a:rPr lang="zh-CN" altLang="zh-CN" dirty="0">
                <a:latin typeface="华文楷体" panose="02010600040101010101" pitchFamily="2" charset="-122"/>
                <a:ea typeface="华文楷体" panose="02010600040101010101" pitchFamily="2" charset="-122"/>
              </a:rPr>
              <a:t>）和</a:t>
            </a:r>
            <a:r>
              <a:rPr lang="zh-CN" altLang="zh-CN" b="1" dirty="0">
                <a:latin typeface="华文楷体" panose="02010600040101010101" pitchFamily="2" charset="-122"/>
                <a:ea typeface="华文楷体" panose="02010600040101010101" pitchFamily="2" charset="-122"/>
              </a:rPr>
              <a:t>利用</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exploitation</a:t>
            </a:r>
            <a:r>
              <a:rPr lang="zh-CN" altLang="zh-CN" dirty="0">
                <a:latin typeface="华文楷体" panose="02010600040101010101" pitchFamily="2" charset="-122"/>
                <a:ea typeface="华文楷体" panose="02010600040101010101" pitchFamily="2" charset="-122"/>
              </a:rPr>
              <a:t>）之间存在对立关系。贪心算法基本上是</a:t>
            </a:r>
            <a:r>
              <a:rPr lang="zh-CN" altLang="zh-CN" b="1" dirty="0">
                <a:latin typeface="华文楷体" panose="02010600040101010101" pitchFamily="2" charset="-122"/>
                <a:ea typeface="华文楷体" panose="02010600040101010101" pitchFamily="2" charset="-122"/>
              </a:rPr>
              <a:t>利用</a:t>
            </a:r>
            <a:r>
              <a:rPr lang="zh-CN" altLang="zh-CN" dirty="0">
                <a:latin typeface="华文楷体" panose="02010600040101010101" pitchFamily="2" charset="-122"/>
                <a:ea typeface="华文楷体" panose="02010600040101010101" pitchFamily="2" charset="-122"/>
              </a:rPr>
              <a:t>从已有尝试结果中所得估计来指导后续动作，但问题是所得估计往往不能准确反映未被（大量）探索过的动作。因此，需要在贪心算法中增加一个能够改变其“惯性”的内在动力，以使得贪心算法能够访问那些尚未被（充分）访问过的空间。</a:t>
            </a:r>
          </a:p>
        </p:txBody>
      </p:sp>
      <p:grpSp>
        <p:nvGrpSpPr>
          <p:cNvPr id="9" name="组合 8">
            <a:extLst>
              <a:ext uri="{FF2B5EF4-FFF2-40B4-BE49-F238E27FC236}">
                <a16:creationId xmlns:a16="http://schemas.microsoft.com/office/drawing/2014/main" id="{25F38A26-44C3-44DA-9E43-0DC4ED289DDB}"/>
              </a:ext>
            </a:extLst>
          </p:cNvPr>
          <p:cNvGrpSpPr/>
          <p:nvPr/>
        </p:nvGrpSpPr>
        <p:grpSpPr>
          <a:xfrm>
            <a:off x="4054207" y="1244906"/>
            <a:ext cx="4229776" cy="1850281"/>
            <a:chOff x="0" y="0"/>
            <a:chExt cx="5059680" cy="1671320"/>
          </a:xfrm>
        </p:grpSpPr>
        <p:pic>
          <p:nvPicPr>
            <p:cNvPr id="10" name="图片 9" descr="C:\Users\lucki\AppData\Local\Microsoft\Windows\INetCache\Content.MSO\C5EC6C.tmp">
              <a:extLst>
                <a:ext uri="{FF2B5EF4-FFF2-40B4-BE49-F238E27FC236}">
                  <a16:creationId xmlns:a16="http://schemas.microsoft.com/office/drawing/2014/main" id="{23AC7B84-D507-40DD-B1F9-8024B71A6A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98725" cy="1661160"/>
            </a:xfrm>
            <a:prstGeom prst="rect">
              <a:avLst/>
            </a:prstGeom>
            <a:noFill/>
            <a:ln>
              <a:noFill/>
            </a:ln>
          </p:spPr>
        </p:pic>
        <p:pic>
          <p:nvPicPr>
            <p:cNvPr id="11" name="图片 10" descr="C:\Users\lucki\AppData\Local\Microsoft\Windows\INetCache\Content.MSO\5A172A78.tmp">
              <a:extLst>
                <a:ext uri="{FF2B5EF4-FFF2-40B4-BE49-F238E27FC236}">
                  <a16:creationId xmlns:a16="http://schemas.microsoft.com/office/drawing/2014/main" id="{FCB4FE09-E6FD-4C5E-8A69-28112217BE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6520" y="0"/>
              <a:ext cx="2423160" cy="1671320"/>
            </a:xfrm>
            <a:prstGeom prst="rect">
              <a:avLst/>
            </a:prstGeom>
            <a:noFill/>
            <a:ln>
              <a:noFill/>
            </a:ln>
          </p:spPr>
        </p:pic>
      </p:grpSp>
      <p:pic>
        <p:nvPicPr>
          <p:cNvPr id="7" name="图片 6">
            <a:extLst>
              <a:ext uri="{FF2B5EF4-FFF2-40B4-BE49-F238E27FC236}">
                <a16:creationId xmlns:a16="http://schemas.microsoft.com/office/drawing/2014/main" id="{23149D39-7F8E-49EE-B3DE-6410A6337704}"/>
              </a:ext>
            </a:extLst>
          </p:cNvPr>
          <p:cNvPicPr/>
          <p:nvPr/>
        </p:nvPicPr>
        <p:blipFill>
          <a:blip r:embed="rId4"/>
          <a:stretch>
            <a:fillRect/>
          </a:stretch>
        </p:blipFill>
        <p:spPr>
          <a:xfrm>
            <a:off x="627962" y="1167787"/>
            <a:ext cx="3093861" cy="1916151"/>
          </a:xfrm>
          <a:prstGeom prst="rect">
            <a:avLst/>
          </a:prstGeom>
        </p:spPr>
      </p:pic>
    </p:spTree>
    <p:extLst>
      <p:ext uri="{BB962C8B-B14F-4D97-AF65-F5344CB8AC3E}">
        <p14:creationId xmlns:p14="http://schemas.microsoft.com/office/powerpoint/2010/main" val="3774432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54235" y="993320"/>
                <a:ext cx="8989765" cy="6007350"/>
              </a:xfrm>
              <a:prstGeom prst="rect">
                <a:avLst/>
              </a:prstGeom>
            </p:spPr>
            <p:txBody>
              <a:bodyPr wrap="square">
                <a:spAutoFit/>
              </a:bodyPr>
              <a:lstStyle/>
              <a:p>
                <a:pPr>
                  <a:lnSpc>
                    <a:spcPct val="150000"/>
                  </a:lnSpc>
                </a:pPr>
                <a14:m>
                  <m:oMath xmlns:m="http://schemas.openxmlformats.org/officeDocument/2006/math">
                    <m:r>
                      <a:rPr lang="en-US" altLang="zh-CN" sz="2000" b="1" i="1" smtClean="0">
                        <a:solidFill>
                          <a:srgbClr val="4F80BD"/>
                        </a:solidFill>
                        <a:latin typeface="Cambria Math"/>
                      </a:rPr>
                      <m:t>𝝐</m:t>
                    </m:r>
                  </m:oMath>
                </a14:m>
                <a:r>
                  <a:rPr lang="en-US" altLang="zh-CN" sz="2000" b="1" dirty="0">
                    <a:solidFill>
                      <a:srgbClr val="4F80BD"/>
                    </a:solidFill>
                    <a:latin typeface="华文楷体" panose="02010600040101010101" pitchFamily="2" charset="-122"/>
                    <a:ea typeface="华文楷体" panose="02010600040101010101" pitchFamily="2" charset="-122"/>
                  </a:rPr>
                  <a:t>-</a:t>
                </a:r>
                <a:r>
                  <a:rPr lang="zh-CN" altLang="zh-CN" sz="2000" b="1" dirty="0">
                    <a:solidFill>
                      <a:srgbClr val="4F80BD"/>
                    </a:solidFill>
                    <a:latin typeface="华文楷体" panose="02010600040101010101" pitchFamily="2" charset="-122"/>
                    <a:ea typeface="华文楷体" panose="02010600040101010101" pitchFamily="2" charset="-122"/>
                  </a:rPr>
                  <a:t>贪心算法</a:t>
                </a:r>
                <a:r>
                  <a:rPr lang="zh-CN" altLang="en-US" sz="2000" b="1" dirty="0">
                    <a:solidFill>
                      <a:srgbClr val="4F80BD"/>
                    </a:solidFill>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在探索与利用之间进行平衡的搜索算法。在第</a:t>
                </a:r>
                <a14:m>
                  <m:oMath xmlns:m="http://schemas.openxmlformats.org/officeDocument/2006/math">
                    <m:r>
                      <a:rPr lang="en-US" altLang="zh-CN" sz="2000" i="1">
                        <a:latin typeface="Cambria Math"/>
                      </a:rPr>
                      <m:t>𝑡</m:t>
                    </m:r>
                  </m:oMath>
                </a14:m>
                <a:r>
                  <a:rPr lang="zh-CN" altLang="zh-CN" sz="2000" dirty="0">
                    <a:latin typeface="华文楷体" panose="02010600040101010101" pitchFamily="2" charset="-122"/>
                    <a:ea typeface="华文楷体" panose="02010600040101010101" pitchFamily="2" charset="-122"/>
                  </a:rPr>
                  <a:t>步，</a:t>
                </a:r>
                <a14:m>
                  <m:oMath xmlns:m="http://schemas.openxmlformats.org/officeDocument/2006/math">
                    <m:r>
                      <a:rPr lang="en-US" altLang="zh-CN" sz="2000" i="1">
                        <a:latin typeface="Cambria Math"/>
                      </a:rPr>
                      <m:t>𝜖</m:t>
                    </m:r>
                  </m:oMath>
                </a14:m>
                <a:r>
                  <a:rPr lang="en-US" altLang="zh-CN"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贪心算法按照如下机制来选择摇动赌博机：</a:t>
                </a:r>
                <a:endParaRPr lang="en-US" altLang="zh-CN" sz="2000" dirty="0">
                  <a:latin typeface="华文楷体" panose="02010600040101010101" pitchFamily="2" charset="-122"/>
                  <a:ea typeface="华文楷体" panose="02010600040101010101" pitchFamily="2"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𝑙</m:t>
                          </m:r>
                        </m:e>
                        <m:sub>
                          <m:r>
                            <a:rPr lang="en-US" altLang="zh-CN" sz="2000" i="1">
                              <a:latin typeface="Cambria Math"/>
                            </a:rPr>
                            <m:t>𝑡</m:t>
                          </m:r>
                        </m:sub>
                      </m:sSub>
                      <m:r>
                        <a:rPr lang="en-US" altLang="zh-CN" sz="2000">
                          <a:latin typeface="Cambria Math"/>
                        </a:rPr>
                        <m:t>=</m:t>
                      </m:r>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sSub>
                                <m:sSubPr>
                                  <m:ctrlPr>
                                    <a:rPr lang="zh-CN" altLang="zh-CN" sz="2000" i="1">
                                      <a:latin typeface="Cambria Math" panose="02040503050406030204" pitchFamily="18" charset="0"/>
                                    </a:rPr>
                                  </m:ctrlPr>
                                </m:sSubPr>
                                <m:e>
                                  <m:r>
                                    <m:rPr>
                                      <m:sty m:val="p"/>
                                    </m:rPr>
                                    <a:rPr lang="en-US" altLang="zh-CN" sz="2000">
                                      <a:latin typeface="Cambria Math"/>
                                    </a:rPr>
                                    <m:t>argmax</m:t>
                                  </m:r>
                                </m:e>
                                <m:sub>
                                  <m:r>
                                    <a:rPr lang="en-US" altLang="zh-CN" sz="2000" i="1">
                                      <a:latin typeface="Cambria Math"/>
                                    </a:rPr>
                                    <m:t>𝑖</m:t>
                                  </m:r>
                                </m:sub>
                              </m:sSub>
                              <m:r>
                                <a:rPr lang="en-US" altLang="zh-CN" sz="2000">
                                  <a:latin typeface="Cambria Math"/>
                                </a:rPr>
                                <m:t> </m:t>
                              </m:r>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a:rPr>
                                        <m:t>𝑥</m:t>
                                      </m:r>
                                    </m:e>
                                  </m:acc>
                                </m:e>
                                <m:sub>
                                  <m:r>
                                    <a:rPr lang="en-US" altLang="zh-CN" sz="2000" i="1">
                                      <a:latin typeface="Cambria Math"/>
                                    </a:rPr>
                                    <m:t>𝑖</m:t>
                                  </m:r>
                                  <m:r>
                                    <a:rPr lang="en-US" altLang="zh-CN" sz="2000" i="1">
                                      <a:latin typeface="Cambria Math"/>
                                    </a:rPr>
                                    <m:t>,</m:t>
                                  </m:r>
                                  <m:sSub>
                                    <m:sSubPr>
                                      <m:ctrlPr>
                                        <a:rPr lang="zh-CN" altLang="zh-CN" sz="2000" i="1">
                                          <a:latin typeface="Cambria Math" panose="02040503050406030204" pitchFamily="18" charset="0"/>
                                        </a:rPr>
                                      </m:ctrlPr>
                                    </m:sSubPr>
                                    <m:e>
                                      <m:r>
                                        <a:rPr lang="en-US" altLang="zh-CN" sz="2000" i="1">
                                          <a:latin typeface="Cambria Math"/>
                                        </a:rPr>
                                        <m:t>𝑇</m:t>
                                      </m:r>
                                    </m:e>
                                    <m:sub>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𝑡</m:t>
                                      </m:r>
                                      <m:r>
                                        <a:rPr lang="en-US" altLang="zh-CN" sz="2000" i="1">
                                          <a:latin typeface="Cambria Math"/>
                                        </a:rPr>
                                        <m:t>−1)</m:t>
                                      </m:r>
                                    </m:sub>
                                  </m:sSub>
                                </m:sub>
                              </m:sSub>
                              <m:r>
                                <a:rPr lang="en-US" altLang="zh-CN" sz="2000">
                                  <a:latin typeface="Cambria Math"/>
                                </a:rPr>
                                <m:t>,                    </m:t>
                              </m:r>
                              <m:r>
                                <a:rPr lang="zh-CN" altLang="zh-CN" sz="2000">
                                  <a:latin typeface="Cambria Math"/>
                                </a:rPr>
                                <m:t>以</m:t>
                              </m:r>
                              <m:r>
                                <a:rPr lang="en-US" altLang="zh-CN" sz="2000">
                                  <a:latin typeface="Cambria Math"/>
                                </a:rPr>
                                <m:t>1</m:t>
                              </m:r>
                              <m:r>
                                <a:rPr lang="en-US" altLang="zh-CN" sz="2000" i="1">
                                  <a:latin typeface="Cambria Math"/>
                                </a:rPr>
                                <m:t>−</m:t>
                              </m:r>
                              <m:r>
                                <a:rPr lang="en-US" altLang="zh-CN" sz="2000" i="1">
                                  <a:latin typeface="Cambria Math"/>
                                </a:rPr>
                                <m:t>𝜖</m:t>
                              </m:r>
                              <m:r>
                                <a:rPr lang="zh-CN" altLang="zh-CN" sz="2000">
                                  <a:latin typeface="Cambria Math"/>
                                </a:rPr>
                                <m:t>的概率</m:t>
                              </m:r>
                              <m:r>
                                <a:rPr lang="en-US" altLang="zh-CN" sz="2000">
                                  <a:latin typeface="Cambria Math"/>
                                </a:rPr>
                                <m:t>    </m:t>
                              </m:r>
                            </m:e>
                            <m:e>
                              <m:r>
                                <a:rPr lang="zh-CN" altLang="zh-CN" sz="2000">
                                  <a:latin typeface="Cambria Math"/>
                                </a:rPr>
                                <m:t>随机的</m:t>
                              </m:r>
                              <m:r>
                                <a:rPr lang="en-US" altLang="zh-CN" sz="2000" i="1">
                                  <a:latin typeface="Cambria Math"/>
                                </a:rPr>
                                <m:t>𝑖</m:t>
                              </m:r>
                              <m:r>
                                <a:rPr lang="en-US" altLang="zh-CN" sz="2000">
                                  <a:latin typeface="Cambria Math"/>
                                </a:rPr>
                                <m:t>∈</m:t>
                              </m:r>
                              <m:d>
                                <m:dPr>
                                  <m:begChr m:val="{"/>
                                  <m:endChr m:val="}"/>
                                  <m:ctrlPr>
                                    <a:rPr lang="zh-CN" altLang="zh-CN" sz="2000" i="1">
                                      <a:latin typeface="Cambria Math" panose="02040503050406030204" pitchFamily="18" charset="0"/>
                                    </a:rPr>
                                  </m:ctrlPr>
                                </m:dPr>
                                <m:e>
                                  <m:r>
                                    <a:rPr lang="en-US" altLang="zh-CN" sz="2000">
                                      <a:latin typeface="Cambria Math"/>
                                    </a:rPr>
                                    <m:t>1,2,⋯,</m:t>
                                  </m:r>
                                  <m:r>
                                    <a:rPr lang="en-US" altLang="zh-CN" sz="2000" i="1">
                                      <a:latin typeface="Cambria Math"/>
                                    </a:rPr>
                                    <m:t>𝐾</m:t>
                                  </m:r>
                                </m:e>
                              </m:d>
                              <m:r>
                                <a:rPr lang="en-US" altLang="zh-CN" sz="2000">
                                  <a:latin typeface="Cambria Math"/>
                                </a:rPr>
                                <m:t>,                      </m:t>
                              </m:r>
                              <m:r>
                                <a:rPr lang="zh-CN" altLang="zh-CN" sz="2000">
                                  <a:latin typeface="Cambria Math"/>
                                </a:rPr>
                                <m:t>以</m:t>
                              </m:r>
                              <m:r>
                                <a:rPr lang="en-US" altLang="zh-CN" sz="2000" i="1">
                                  <a:latin typeface="Cambria Math"/>
                                </a:rPr>
                                <m:t>𝜖</m:t>
                              </m:r>
                              <m:r>
                                <a:rPr lang="zh-CN" altLang="zh-CN" sz="2000">
                                  <a:latin typeface="Cambria Math"/>
                                </a:rPr>
                                <m:t>的概率</m:t>
                              </m:r>
                              <m:r>
                                <a:rPr lang="en-US" altLang="zh-CN" sz="2000">
                                  <a:latin typeface="Cambria Math"/>
                                </a:rPr>
                                <m:t>             </m:t>
                              </m:r>
                            </m:e>
                          </m:eqArr>
                        </m:e>
                      </m:d>
                    </m:oMath>
                  </m:oMathPara>
                </a14:m>
                <a:endParaRPr lang="zh-CN" altLang="zh-CN" sz="2000" dirty="0">
                  <a:latin typeface="华文楷体" panose="02010600040101010101" pitchFamily="2" charset="-122"/>
                  <a:ea typeface="华文楷体" panose="02010600040101010101" pitchFamily="2" charset="-122"/>
                </a:endParaRPr>
              </a:p>
              <a:p>
                <a:pPr>
                  <a:lnSpc>
                    <a:spcPct val="150000"/>
                  </a:lnSpc>
                </a:pPr>
                <a:endParaRPr lang="en-US" altLang="zh-CN" sz="2000" dirty="0">
                  <a:latin typeface="华文楷体" panose="02010600040101010101" pitchFamily="2" charset="-122"/>
                  <a:ea typeface="华文楷体" panose="02010600040101010101" pitchFamily="2" charset="-122"/>
                </a:endParaRPr>
              </a:p>
              <a:p>
                <a:pPr>
                  <a:lnSpc>
                    <a:spcPct val="150000"/>
                  </a:lnSpc>
                </a:pPr>
                <a:r>
                  <a:rPr lang="zh-CN" altLang="zh-CN" sz="2000" dirty="0">
                    <a:latin typeface="华文楷体" panose="02010600040101010101" pitchFamily="2" charset="-122"/>
                    <a:ea typeface="华文楷体" panose="02010600040101010101" pitchFamily="2" charset="-122"/>
                  </a:rPr>
                  <a:t>即以</a:t>
                </a:r>
                <a14:m>
                  <m:oMath xmlns:m="http://schemas.openxmlformats.org/officeDocument/2006/math">
                    <m:r>
                      <a:rPr lang="en-US" altLang="zh-CN" sz="2000">
                        <a:latin typeface="Cambria Math"/>
                      </a:rPr>
                      <m:t>1</m:t>
                    </m:r>
                    <m:r>
                      <a:rPr lang="en-US" altLang="zh-CN" sz="2000" i="1">
                        <a:latin typeface="Cambria Math"/>
                      </a:rPr>
                      <m:t>−</m:t>
                    </m:r>
                    <m:r>
                      <a:rPr lang="en-US" altLang="zh-CN" sz="2000" i="1">
                        <a:latin typeface="Cambria Math"/>
                      </a:rPr>
                      <m:t>𝜖</m:t>
                    </m:r>
                  </m:oMath>
                </a14:m>
                <a:r>
                  <a:rPr lang="zh-CN" altLang="zh-CN" sz="2000" dirty="0">
                    <a:latin typeface="华文楷体" panose="02010600040101010101" pitchFamily="2" charset="-122"/>
                    <a:ea typeface="华文楷体" panose="02010600040101010101" pitchFamily="2" charset="-122"/>
                  </a:rPr>
                  <a:t>的概率选择在过去</a:t>
                </a:r>
                <a14:m>
                  <m:oMath xmlns:m="http://schemas.openxmlformats.org/officeDocument/2006/math">
                    <m:r>
                      <a:rPr lang="en-US" altLang="zh-CN" sz="2000" i="1">
                        <a:latin typeface="Cambria Math"/>
                      </a:rPr>
                      <m:t>𝑡</m:t>
                    </m:r>
                    <m:r>
                      <a:rPr lang="en-US" altLang="zh-CN" sz="2000" i="1">
                        <a:latin typeface="Cambria Math"/>
                      </a:rPr>
                      <m:t>−1</m:t>
                    </m:r>
                  </m:oMath>
                </a14:m>
                <a:r>
                  <a:rPr lang="zh-CN" altLang="zh-CN" sz="2000" dirty="0">
                    <a:latin typeface="华文楷体" panose="02010600040101010101" pitchFamily="2" charset="-122"/>
                    <a:ea typeface="华文楷体" panose="02010600040101010101" pitchFamily="2" charset="-122"/>
                  </a:rPr>
                  <a:t>次摇动赌博机臂膀行动中所得平均收益分数最高的赌博机进行摇动；以</a:t>
                </a:r>
                <a14:m>
                  <m:oMath xmlns:m="http://schemas.openxmlformats.org/officeDocument/2006/math">
                    <m:r>
                      <a:rPr lang="en-US" altLang="zh-CN" sz="2000" i="1">
                        <a:latin typeface="Cambria Math"/>
                      </a:rPr>
                      <m:t>𝜖</m:t>
                    </m:r>
                  </m:oMath>
                </a14:m>
                <a:r>
                  <a:rPr lang="zh-CN" altLang="zh-CN" sz="2000" dirty="0">
                    <a:latin typeface="华文楷体" panose="02010600040101010101" pitchFamily="2" charset="-122"/>
                    <a:ea typeface="华文楷体" panose="02010600040101010101" pitchFamily="2" charset="-122"/>
                  </a:rPr>
                  <a:t>的概率随机选择一个赌博机进行摇动。</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zh-CN" altLang="en-US" b="1" dirty="0">
                    <a:solidFill>
                      <a:schemeClr val="tx2"/>
                    </a:solidFill>
                    <a:latin typeface="华文楷体" panose="02010600040101010101" pitchFamily="2" charset="-122"/>
                    <a:ea typeface="华文楷体" panose="02010600040101010101" pitchFamily="2" charset="-122"/>
                  </a:rPr>
                  <a:t>不足：</a:t>
                </a:r>
                <a:r>
                  <a:rPr lang="zh-CN" altLang="en-US" dirty="0">
                    <a:latin typeface="华文楷体" panose="02010600040101010101" pitchFamily="2" charset="-122"/>
                    <a:ea typeface="华文楷体" panose="02010600040101010101" pitchFamily="2" charset="-122"/>
                  </a:rPr>
                  <a:t>与被探索的次数无关。可能</a:t>
                </a:r>
                <a:r>
                  <a:rPr lang="zh-CN" altLang="zh-CN" dirty="0">
                    <a:latin typeface="华文楷体" panose="02010600040101010101" pitchFamily="2" charset="-122"/>
                    <a:ea typeface="华文楷体" panose="02010600040101010101" pitchFamily="2" charset="-122"/>
                  </a:rPr>
                  <a:t>存在一个给出更好奖励期望的动作，但因为智能体对其探索次数少而认为其期望奖励小。因此，需要对那些探索次数少或几乎没有被探索过的动作赋予更高的优先级。</a:t>
                </a:r>
                <a:r>
                  <a:rPr lang="zh-CN" altLang="zh-CN" dirty="0"/>
                  <a:t>没有将每个动作被探索的次数纳入考虑，这似乎是不合理的。另一方面，简单地优先去尝试探索次数少的动作也未必合理，因为只需要少量的探索次数，就能够较好估计方差较小的动作的奖励期望。</a:t>
                </a:r>
              </a:p>
              <a:p>
                <a:pPr>
                  <a:lnSpc>
                    <a:spcPct val="150000"/>
                  </a:lnSpc>
                </a:pPr>
                <a:endParaRPr lang="zh-CN" altLang="zh-CN" sz="2000" dirty="0">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54235" y="993320"/>
                <a:ext cx="8989765" cy="6007350"/>
              </a:xfrm>
              <a:prstGeom prst="rect">
                <a:avLst/>
              </a:prstGeom>
              <a:blipFill rotWithShape="1">
                <a:blip r:embed="rId2"/>
                <a:stretch>
                  <a:fillRect l="-678" r="-17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055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519018" y="1009762"/>
            <a:ext cx="8281426" cy="1323439"/>
          </a:xfrm>
          <a:prstGeom prst="rect">
            <a:avLst/>
          </a:prstGeom>
        </p:spPr>
        <p:txBody>
          <a:bodyPr wrap="square">
            <a:spAutoFit/>
          </a:bodyPr>
          <a:lstStyle/>
          <a:p>
            <a:pPr>
              <a:lnSpc>
                <a:spcPct val="150000"/>
              </a:lnSpc>
            </a:pPr>
            <a:r>
              <a:rPr lang="zh-CN" altLang="zh-CN" sz="2000" b="1" dirty="0">
                <a:solidFill>
                  <a:srgbClr val="4F80BD"/>
                </a:solidFill>
                <a:latin typeface="华文楷体" panose="02010600040101010101" pitchFamily="2" charset="-122"/>
                <a:ea typeface="华文楷体" panose="02010600040101010101" pitchFamily="2" charset="-122"/>
              </a:rPr>
              <a:t>上限置信区间算法（</a:t>
            </a:r>
            <a:r>
              <a:rPr lang="en-US" altLang="zh-CN" sz="2000" b="1" dirty="0">
                <a:solidFill>
                  <a:srgbClr val="4F80BD"/>
                </a:solidFill>
                <a:latin typeface="华文楷体" panose="02010600040101010101" pitchFamily="2" charset="-122"/>
                <a:ea typeface="华文楷体" panose="02010600040101010101" pitchFamily="2" charset="-122"/>
              </a:rPr>
              <a:t>Upper Confidence Bounds, UCB1</a:t>
            </a:r>
            <a:r>
              <a:rPr lang="zh-CN" altLang="zh-CN" sz="2000" b="1" dirty="0">
                <a:solidFill>
                  <a:srgbClr val="4F80BD"/>
                </a:solidFill>
                <a:latin typeface="华文楷体" panose="02010600040101010101" pitchFamily="2" charset="-122"/>
                <a:ea typeface="华文楷体" panose="02010600040101010101" pitchFamily="2" charset="-122"/>
              </a:rPr>
              <a:t>）</a:t>
            </a:r>
            <a:r>
              <a:rPr lang="zh-CN" altLang="en-US" sz="2000" b="1" dirty="0">
                <a:solidFill>
                  <a:srgbClr val="4F80BD"/>
                </a:solidFill>
                <a:latin typeface="华文楷体" panose="02010600040101010101" pitchFamily="2" charset="-122"/>
                <a:ea typeface="华文楷体" panose="02010600040101010101" pitchFamily="2" charset="-122"/>
              </a:rPr>
              <a:t>：</a:t>
            </a:r>
            <a:r>
              <a:rPr lang="zh-CN" altLang="zh-CN" sz="2000" dirty="0"/>
              <a:t>为每个动作的奖励期望计算一个估计范围，优先采用估计范围上限较高的动作。</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p:txBody>
      </p:sp>
      <p:pic>
        <p:nvPicPr>
          <p:cNvPr id="6" name="Picture 2">
            <a:extLst>
              <a:ext uri="{FF2B5EF4-FFF2-40B4-BE49-F238E27FC236}">
                <a16:creationId xmlns:a16="http://schemas.microsoft.com/office/drawing/2014/main" id="{EEDEB953-92CC-48D8-8A4F-1E887BCED6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61458" y="2533880"/>
            <a:ext cx="3166446" cy="2511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761822" y="5045725"/>
            <a:ext cx="2528815" cy="646331"/>
          </a:xfrm>
          <a:prstGeom prst="rect">
            <a:avLst/>
          </a:prstGeom>
        </p:spPr>
        <p:txBody>
          <a:bodyPr wrap="square">
            <a:spAutoFit/>
          </a:bodyPr>
          <a:lstStyle/>
          <a:p>
            <a:pPr algn="ctr"/>
            <a:r>
              <a:rPr lang="zh-CN" altLang="zh-CN" b="1" dirty="0"/>
              <a:t>图</a:t>
            </a:r>
            <a:r>
              <a:rPr lang="en-US" altLang="zh-CN" b="1" dirty="0"/>
              <a:t> 3.23 UCB1</a:t>
            </a:r>
            <a:r>
              <a:rPr lang="zh-CN" altLang="zh-CN" b="1" dirty="0"/>
              <a:t>算法的策略示意图</a:t>
            </a:r>
            <a:endParaRPr lang="zh-CN" altLang="zh-CN" dirty="0"/>
          </a:p>
        </p:txBody>
      </p:sp>
      <p:sp>
        <p:nvSpPr>
          <p:cNvPr id="7" name="矩形 6"/>
          <p:cNvSpPr/>
          <p:nvPr/>
        </p:nvSpPr>
        <p:spPr>
          <a:xfrm>
            <a:off x="236862" y="2747520"/>
            <a:ext cx="4764795" cy="2585323"/>
          </a:xfrm>
          <a:prstGeom prst="rect">
            <a:avLst/>
          </a:prstGeom>
        </p:spPr>
        <p:txBody>
          <a:bodyPr wrap="square">
            <a:spAutoFit/>
          </a:bodyPr>
          <a:lstStyle/>
          <a:p>
            <a:pPr>
              <a:lnSpc>
                <a:spcPct val="150000"/>
              </a:lnSpc>
            </a:pPr>
            <a:r>
              <a:rPr lang="zh-CN" altLang="zh-CN" dirty="0"/>
              <a:t>动作</a:t>
            </a:r>
            <a:r>
              <a:rPr lang="en-US" altLang="zh-CN" dirty="0"/>
              <a:t>1</a:t>
            </a:r>
            <a:r>
              <a:rPr lang="zh-CN" altLang="zh-CN" dirty="0"/>
              <a:t>的奖励期望取值的不确定度（估计范围）虽然最大，但是因为其均值太小，因此</a:t>
            </a:r>
            <a:r>
              <a:rPr lang="en-US" altLang="zh-CN" dirty="0"/>
              <a:t>UCB1</a:t>
            </a:r>
            <a:r>
              <a:rPr lang="zh-CN" altLang="zh-CN" dirty="0"/>
              <a:t>算法不优先考虑探索动作</a:t>
            </a:r>
            <a:r>
              <a:rPr lang="en-US" altLang="zh-CN" dirty="0"/>
              <a:t>1</a:t>
            </a:r>
            <a:r>
              <a:rPr lang="zh-CN" altLang="zh-CN" dirty="0"/>
              <a:t>。动作</a:t>
            </a:r>
            <a:r>
              <a:rPr lang="en-US" altLang="zh-CN" dirty="0"/>
              <a:t>2</a:t>
            </a:r>
            <a:r>
              <a:rPr lang="zh-CN" altLang="zh-CN" dirty="0"/>
              <a:t>和</a:t>
            </a:r>
            <a:r>
              <a:rPr lang="en-US" altLang="zh-CN" dirty="0"/>
              <a:t>3</a:t>
            </a:r>
            <a:r>
              <a:rPr lang="zh-CN" altLang="zh-CN" dirty="0"/>
              <a:t>的奖励期望的均值相同，但是动作</a:t>
            </a:r>
            <a:r>
              <a:rPr lang="en-US" altLang="zh-CN" dirty="0"/>
              <a:t>2</a:t>
            </a:r>
            <a:r>
              <a:rPr lang="zh-CN" altLang="zh-CN" dirty="0"/>
              <a:t>的奖励期望取值的不确定度（估计范围）更大，于是因为置信上限更大，动作</a:t>
            </a:r>
            <a:r>
              <a:rPr lang="en-US" altLang="zh-CN" dirty="0"/>
              <a:t>2</a:t>
            </a:r>
            <a:r>
              <a:rPr lang="zh-CN" altLang="zh-CN" dirty="0"/>
              <a:t>会被</a:t>
            </a:r>
            <a:r>
              <a:rPr lang="en-US" altLang="zh-CN" dirty="0"/>
              <a:t>UCB1</a:t>
            </a:r>
            <a:r>
              <a:rPr lang="zh-CN" altLang="zh-CN" dirty="0"/>
              <a:t>算法优先考虑。</a:t>
            </a:r>
          </a:p>
        </p:txBody>
      </p:sp>
    </p:spTree>
    <p:extLst>
      <p:ext uri="{BB962C8B-B14F-4D97-AF65-F5344CB8AC3E}">
        <p14:creationId xmlns:p14="http://schemas.microsoft.com/office/powerpoint/2010/main" val="701306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364782" y="891768"/>
            <a:ext cx="8281426" cy="553998"/>
          </a:xfrm>
          <a:prstGeom prst="rect">
            <a:avLst/>
          </a:prstGeom>
        </p:spPr>
        <p:txBody>
          <a:bodyPr wrap="square">
            <a:spAutoFit/>
          </a:bodyPr>
          <a:lstStyle/>
          <a:p>
            <a:pPr>
              <a:lnSpc>
                <a:spcPct val="150000"/>
              </a:lnSpc>
            </a:pPr>
            <a:r>
              <a:rPr lang="zh-CN" altLang="zh-CN" sz="2000" b="1" dirty="0">
                <a:solidFill>
                  <a:srgbClr val="4F80BD"/>
                </a:solidFill>
                <a:latin typeface="华文楷体" panose="02010600040101010101" pitchFamily="2" charset="-122"/>
                <a:ea typeface="华文楷体" panose="02010600040101010101" pitchFamily="2" charset="-122"/>
              </a:rPr>
              <a:t>霍夫丁不等式（</a:t>
            </a:r>
            <a:r>
              <a:rPr lang="en-US" altLang="zh-CN" sz="2000" b="1" dirty="0" err="1">
                <a:solidFill>
                  <a:srgbClr val="4F80BD"/>
                </a:solidFill>
                <a:latin typeface="华文楷体" panose="02010600040101010101" pitchFamily="2" charset="-122"/>
                <a:ea typeface="华文楷体" panose="02010600040101010101" pitchFamily="2" charset="-122"/>
              </a:rPr>
              <a:t>Hoeffding’s</a:t>
            </a:r>
            <a:r>
              <a:rPr lang="en-US" altLang="zh-CN" sz="2000" b="1" dirty="0">
                <a:solidFill>
                  <a:srgbClr val="4F80BD"/>
                </a:solidFill>
                <a:latin typeface="华文楷体" panose="02010600040101010101" pitchFamily="2" charset="-122"/>
                <a:ea typeface="华文楷体" panose="02010600040101010101" pitchFamily="2" charset="-122"/>
              </a:rPr>
              <a:t> inequality</a:t>
            </a:r>
            <a:r>
              <a:rPr lang="zh-CN" altLang="zh-CN" sz="2000" b="1" dirty="0">
                <a:solidFill>
                  <a:srgbClr val="4F80BD"/>
                </a:solidFill>
                <a:latin typeface="华文楷体" panose="02010600040101010101" pitchFamily="2" charset="-122"/>
                <a:ea typeface="华文楷体" panose="02010600040101010101" pitchFamily="2" charset="-122"/>
              </a:rPr>
              <a:t>）</a:t>
            </a:r>
            <a:endParaRPr lang="en-US" altLang="zh-CN" sz="2000" b="1" dirty="0">
              <a:solidFill>
                <a:srgbClr val="4F80BD"/>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77119" y="1445765"/>
                <a:ext cx="9066881" cy="5088509"/>
              </a:xfrm>
              <a:prstGeom prst="rect">
                <a:avLst/>
              </a:prstGeom>
            </p:spPr>
            <p:txBody>
              <a:bodyPr wrap="square">
                <a:spAutoFit/>
              </a:bodyPr>
              <a:lstStyle/>
              <a:p>
                <a:pPr>
                  <a:lnSpc>
                    <a:spcPct val="150000"/>
                  </a:lnSpc>
                </a:pPr>
                <a:r>
                  <a:rPr lang="zh-CN" altLang="zh-CN" sz="1500" dirty="0"/>
                  <a:t>假设算法在过去第</a:t>
                </a:r>
                <a14:m>
                  <m:oMath xmlns:m="http://schemas.openxmlformats.org/officeDocument/2006/math">
                    <m:r>
                      <a:rPr lang="en-US" altLang="zh-CN" sz="1500" i="1">
                        <a:latin typeface="Cambria Math"/>
                      </a:rPr>
                      <m:t>𝑡</m:t>
                    </m:r>
                  </m:oMath>
                </a14:m>
                <a:r>
                  <a:rPr lang="zh-CN" altLang="zh-CN" sz="1500" dirty="0"/>
                  <a:t>次已经对动作</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𝑎</m:t>
                        </m:r>
                      </m:e>
                      <m:sub>
                        <m:r>
                          <a:rPr lang="en-US" altLang="zh-CN" sz="1500" i="1">
                            <a:latin typeface="Cambria Math"/>
                          </a:rPr>
                          <m:t>𝑖</m:t>
                        </m:r>
                      </m:sub>
                    </m:sSub>
                  </m:oMath>
                </a14:m>
                <a:r>
                  <a:rPr lang="zh-CN" altLang="zh-CN" sz="1500" dirty="0"/>
                  <a:t>探索了</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次，在当前问题中对应摇动了第</a:t>
                </a:r>
                <a14:m>
                  <m:oMath xmlns:m="http://schemas.openxmlformats.org/officeDocument/2006/math">
                    <m:r>
                      <a:rPr lang="en-US" altLang="zh-CN" sz="1500" i="1">
                        <a:latin typeface="Cambria Math"/>
                      </a:rPr>
                      <m:t>𝑖</m:t>
                    </m:r>
                  </m:oMath>
                </a14:m>
                <a:r>
                  <a:rPr lang="zh-CN" altLang="zh-CN" sz="1500" dirty="0"/>
                  <a:t>个赌博机的臂膀</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次，执行动作</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𝑎</m:t>
                        </m:r>
                      </m:e>
                      <m:sub>
                        <m:r>
                          <a:rPr lang="en-US" altLang="zh-CN" sz="1500" i="1">
                            <a:latin typeface="Cambria Math"/>
                          </a:rPr>
                          <m:t>𝑖</m:t>
                        </m:r>
                      </m:sub>
                    </m:sSub>
                  </m:oMath>
                </a14:m>
                <a:r>
                  <a:rPr lang="zh-CN" altLang="zh-CN" sz="1500" dirty="0"/>
                  <a:t>所收到收益分数的均值为</a:t>
                </a:r>
                <a14:m>
                  <m:oMath xmlns:m="http://schemas.openxmlformats.org/officeDocument/2006/math">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oMath>
                </a14:m>
                <a:r>
                  <a:rPr lang="zh-CN" altLang="zh-CN" sz="1500" dirty="0"/>
                  <a:t>。这</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次动作可以看作</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oMath>
                </a14:m>
                <a:r>
                  <a:rPr lang="zh-CN" altLang="zh-CN" sz="1500" dirty="0"/>
                  <a:t>个取值范围在</a:t>
                </a:r>
                <a14:m>
                  <m:oMath xmlns:m="http://schemas.openxmlformats.org/officeDocument/2006/math">
                    <m:r>
                      <a:rPr lang="en-US" altLang="zh-CN" sz="1500" i="1">
                        <a:latin typeface="Cambria Math"/>
                      </a:rPr>
                      <m:t>[0,1]</m:t>
                    </m:r>
                  </m:oMath>
                </a14:m>
                <a:r>
                  <a:rPr lang="zh-CN" altLang="zh-CN" sz="1500" dirty="0"/>
                  <a:t>的独立同分布随机变量的样本，根据霍夫丁不等式（</a:t>
                </a:r>
                <a:r>
                  <a:rPr lang="en-US" altLang="zh-CN" sz="1500" dirty="0" err="1"/>
                  <a:t>Hoeffding’s</a:t>
                </a:r>
                <a:r>
                  <a:rPr lang="en-US" altLang="zh-CN" sz="1500" dirty="0"/>
                  <a:t> inequality</a:t>
                </a:r>
                <a:r>
                  <a:rPr lang="zh-CN" altLang="zh-CN" sz="1500" dirty="0"/>
                  <a:t>），有</a:t>
                </a:r>
              </a:p>
              <a:p>
                <a:pPr>
                  <a:lnSpc>
                    <a:spcPct val="150000"/>
                  </a:lnSpc>
                </a:pPr>
                <a14:m>
                  <m:oMath xmlns:m="http://schemas.openxmlformats.org/officeDocument/2006/math">
                    <m:r>
                      <a:rPr lang="en-US" altLang="zh-CN" sz="1500" i="1">
                        <a:latin typeface="Cambria Math"/>
                      </a:rPr>
                      <m:t>𝑃</m:t>
                    </m:r>
                    <m:d>
                      <m:dPr>
                        <m:ctrlPr>
                          <a:rPr lang="zh-CN" altLang="zh-CN" sz="1500" i="1">
                            <a:latin typeface="Cambria Math" panose="02040503050406030204" pitchFamily="18" charset="0"/>
                          </a:rPr>
                        </m:ctrlPr>
                      </m:dPr>
                      <m:e>
                        <m:sSub>
                          <m:sSubPr>
                            <m:ctrlPr>
                              <a:rPr lang="zh-CN" altLang="zh-CN" sz="1500" i="1">
                                <a:latin typeface="Cambria Math" panose="02040503050406030204" pitchFamily="18" charset="0"/>
                              </a:rPr>
                            </m:ctrlPr>
                          </m:sSubPr>
                          <m:e>
                            <m:r>
                              <a:rPr lang="en-US" altLang="zh-CN" sz="1500" i="1">
                                <a:latin typeface="Cambria Math"/>
                              </a:rPr>
                              <m:t>𝜇</m:t>
                            </m:r>
                          </m:e>
                          <m:sub>
                            <m:r>
                              <a:rPr lang="en-US" altLang="zh-CN" sz="1500" i="1">
                                <a:latin typeface="Cambria Math"/>
                              </a:rPr>
                              <m:t>𝑖</m:t>
                            </m:r>
                          </m:sub>
                        </m:sSub>
                        <m:r>
                          <a:rPr lang="en-US" altLang="zh-CN" sz="1500" i="1">
                            <a:latin typeface="Cambria Math"/>
                          </a:rPr>
                          <m:t>−</m:t>
                        </m:r>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&gt;</m:t>
                        </m:r>
                        <m:r>
                          <a:rPr lang="en-US" altLang="zh-CN" sz="1500" i="1">
                            <a:latin typeface="Cambria Math"/>
                          </a:rPr>
                          <m:t>𝛿</m:t>
                        </m:r>
                      </m:e>
                    </m:d>
                    <m:r>
                      <a:rPr lang="en-US" altLang="zh-CN" sz="1500" i="1">
                        <a:latin typeface="Cambria Math"/>
                      </a:rPr>
                      <m:t>≤</m:t>
                    </m:r>
                    <m:sSup>
                      <m:sSupPr>
                        <m:ctrlPr>
                          <a:rPr lang="zh-CN" altLang="zh-CN" sz="1500" i="1">
                            <a:latin typeface="Cambria Math" panose="02040503050406030204" pitchFamily="18" charset="0"/>
                          </a:rPr>
                        </m:ctrlPr>
                      </m:sSupPr>
                      <m:e>
                        <m:r>
                          <a:rPr lang="en-US" altLang="zh-CN" sz="1500" i="1">
                            <a:latin typeface="Cambria Math"/>
                          </a:rPr>
                          <m:t>𝑒</m:t>
                        </m:r>
                      </m:e>
                      <m:sup>
                        <m:r>
                          <a:rPr lang="en-US" altLang="zh-CN" sz="1500" i="1">
                            <a:latin typeface="Cambria Math"/>
                          </a:rPr>
                          <m:t>−2</m:t>
                        </m:r>
                        <m:sSub>
                          <m:sSubPr>
                            <m:ctrlPr>
                              <a:rPr lang="zh-CN" altLang="zh-CN" sz="1500" i="1">
                                <a:latin typeface="Cambria Math" panose="02040503050406030204" pitchFamily="18" charset="0"/>
                              </a:rPr>
                            </m:ctrlPr>
                          </m:sSubPr>
                          <m:e>
                            <m:r>
                              <a:rPr lang="en-US" altLang="zh-CN" sz="1500" i="1">
                                <a:latin typeface="Cambria Math"/>
                              </a:rPr>
                              <m:t>𝑇</m:t>
                            </m:r>
                          </m:e>
                          <m:sub>
                            <m:d>
                              <m:dPr>
                                <m:ctrlPr>
                                  <a:rPr lang="zh-CN" altLang="zh-CN" sz="1500" i="1">
                                    <a:latin typeface="Cambria Math" panose="02040503050406030204" pitchFamily="18" charset="0"/>
                                  </a:rPr>
                                </m:ctrlPr>
                              </m:dPr>
                              <m:e>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e>
                            </m:d>
                          </m:sub>
                        </m:sSub>
                        <m:sSup>
                          <m:sSupPr>
                            <m:ctrlPr>
                              <a:rPr lang="zh-CN" altLang="zh-CN" sz="1500" i="1">
                                <a:latin typeface="Cambria Math" panose="02040503050406030204" pitchFamily="18" charset="0"/>
                              </a:rPr>
                            </m:ctrlPr>
                          </m:sSupPr>
                          <m:e>
                            <m:r>
                              <a:rPr lang="en-US" altLang="zh-CN" sz="1500" i="1">
                                <a:latin typeface="Cambria Math"/>
                              </a:rPr>
                              <m:t>𝛿</m:t>
                            </m:r>
                          </m:e>
                          <m:sup>
                            <m:r>
                              <a:rPr lang="en-US" altLang="zh-CN" sz="1500" i="1">
                                <a:latin typeface="Cambria Math"/>
                              </a:rPr>
                              <m:t>2</m:t>
                            </m:r>
                          </m:sup>
                        </m:sSup>
                      </m:sup>
                    </m:sSup>
                    <m:r>
                      <a:rPr lang="en-US" altLang="zh-CN" sz="1500" i="1">
                        <a:latin typeface="Cambria Math"/>
                      </a:rPr>
                      <m:t>             </m:t>
                    </m:r>
                  </m:oMath>
                </a14:m>
                <a:r>
                  <a:rPr lang="en-US" altLang="zh-CN" sz="1500" dirty="0"/>
                  <a:t>(3.4)</a:t>
                </a:r>
                <a:endParaRPr lang="zh-CN" altLang="zh-CN" sz="1500" dirty="0"/>
              </a:p>
              <a:p>
                <a:pPr>
                  <a:lnSpc>
                    <a:spcPct val="150000"/>
                  </a:lnSpc>
                </a:pPr>
                <a:r>
                  <a:rPr lang="en-US" altLang="zh-CN" sz="1500" dirty="0"/>
                  <a:t> </a:t>
                </a:r>
                <a:r>
                  <a:rPr lang="zh-CN" altLang="zh-CN" sz="1500" dirty="0"/>
                  <a:t>这个不等式的含义是第</a:t>
                </a:r>
                <a14:m>
                  <m:oMath xmlns:m="http://schemas.openxmlformats.org/officeDocument/2006/math">
                    <m:r>
                      <a:rPr lang="en-US" altLang="zh-CN" sz="1500" i="1">
                        <a:latin typeface="Cambria Math"/>
                      </a:rPr>
                      <m:t>𝑖</m:t>
                    </m:r>
                  </m:oMath>
                </a14:m>
                <a:r>
                  <a:rPr lang="zh-CN" altLang="zh-CN" sz="1500" dirty="0"/>
                  <a:t>个动作的奖励期望</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𝜇</m:t>
                        </m:r>
                      </m:e>
                      <m:sub>
                        <m:r>
                          <a:rPr lang="en-US" altLang="zh-CN" sz="1500" i="1">
                            <a:latin typeface="Cambria Math"/>
                          </a:rPr>
                          <m:t>𝑖</m:t>
                        </m:r>
                      </m:sub>
                    </m:sSub>
                  </m:oMath>
                </a14:m>
                <a:r>
                  <a:rPr lang="zh-CN" altLang="zh-CN" sz="1500" dirty="0"/>
                  <a:t>大于</a:t>
                </a:r>
                <a14:m>
                  <m:oMath xmlns:m="http://schemas.openxmlformats.org/officeDocument/2006/math">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
                      <a:rPr lang="en-US" altLang="zh-CN" sz="1500" i="1">
                        <a:latin typeface="Cambria Math"/>
                      </a:rPr>
                      <m:t>𝛿</m:t>
                    </m:r>
                  </m:oMath>
                </a14:m>
                <a:r>
                  <a:rPr lang="zh-CN" altLang="zh-CN" sz="1500" dirty="0"/>
                  <a:t>之和的概率不超过</a:t>
                </a:r>
                <a14:m>
                  <m:oMath xmlns:m="http://schemas.openxmlformats.org/officeDocument/2006/math">
                    <m:sSup>
                      <m:sSupPr>
                        <m:ctrlPr>
                          <a:rPr lang="zh-CN" altLang="zh-CN" sz="1500" i="1">
                            <a:latin typeface="Cambria Math" panose="02040503050406030204" pitchFamily="18" charset="0"/>
                          </a:rPr>
                        </m:ctrlPr>
                      </m:sSupPr>
                      <m:e>
                        <m:r>
                          <a:rPr lang="en-US" altLang="zh-CN" sz="1500" i="1">
                            <a:latin typeface="Cambria Math"/>
                          </a:rPr>
                          <m:t>𝑒</m:t>
                        </m:r>
                      </m:e>
                      <m:sup>
                        <m:r>
                          <a:rPr lang="en-US" altLang="zh-CN" sz="1500" i="1">
                            <a:latin typeface="Cambria Math"/>
                          </a:rPr>
                          <m:t>−2</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Sup>
                          <m:sSupPr>
                            <m:ctrlPr>
                              <a:rPr lang="zh-CN" altLang="zh-CN" sz="1500" i="1">
                                <a:latin typeface="Cambria Math" panose="02040503050406030204" pitchFamily="18" charset="0"/>
                              </a:rPr>
                            </m:ctrlPr>
                          </m:sSupPr>
                          <m:e>
                            <m:r>
                              <a:rPr lang="en-US" altLang="zh-CN" sz="1500" i="1">
                                <a:latin typeface="Cambria Math"/>
                              </a:rPr>
                              <m:t>𝛿</m:t>
                            </m:r>
                          </m:e>
                          <m:sup>
                            <m:r>
                              <a:rPr lang="en-US" altLang="zh-CN" sz="1500" i="1">
                                <a:latin typeface="Cambria Math"/>
                              </a:rPr>
                              <m:t>2</m:t>
                            </m:r>
                          </m:sup>
                        </m:sSup>
                      </m:sup>
                    </m:sSup>
                  </m:oMath>
                </a14:m>
                <a:r>
                  <a:rPr lang="zh-CN" altLang="zh-CN" sz="1500" dirty="0"/>
                  <a:t>，其中</a:t>
                </a:r>
                <a14:m>
                  <m:oMath xmlns:m="http://schemas.openxmlformats.org/officeDocument/2006/math">
                    <m:r>
                      <a:rPr lang="en-US" altLang="zh-CN" sz="1500" i="1">
                        <a:latin typeface="Cambria Math"/>
                      </a:rPr>
                      <m:t>𝛿</m:t>
                    </m:r>
                    <m:r>
                      <a:rPr lang="en-US" altLang="zh-CN" sz="1500" i="1">
                        <a:latin typeface="Cambria Math"/>
                      </a:rPr>
                      <m:t>&gt;0</m:t>
                    </m:r>
                  </m:oMath>
                </a14:m>
                <a:r>
                  <a:rPr lang="zh-CN" altLang="zh-CN" sz="1500" dirty="0"/>
                  <a:t>。因此只需找到一个</a:t>
                </a:r>
                <a14:m>
                  <m:oMath xmlns:m="http://schemas.openxmlformats.org/officeDocument/2006/math">
                    <m:r>
                      <a:rPr lang="en-US" altLang="zh-CN" sz="1500" i="1">
                        <a:latin typeface="Cambria Math"/>
                      </a:rPr>
                      <m:t>𝛿</m:t>
                    </m:r>
                  </m:oMath>
                </a14:m>
                <a:r>
                  <a:rPr lang="zh-CN" altLang="zh-CN" sz="1500" dirty="0"/>
                  <a:t>，使得不等式（</a:t>
                </a:r>
                <a:r>
                  <a:rPr lang="en-US" altLang="zh-CN" sz="1500" dirty="0"/>
                  <a:t>3.4</a:t>
                </a:r>
                <a:r>
                  <a:rPr lang="zh-CN" altLang="zh-CN" sz="1500" dirty="0"/>
                  <a:t>）右侧足够小，即可认为</a:t>
                </a:r>
                <a14:m>
                  <m:oMath xmlns:m="http://schemas.openxmlformats.org/officeDocument/2006/math">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
                      <a:rPr lang="en-US" altLang="zh-CN" sz="1500" i="1">
                        <a:latin typeface="Cambria Math"/>
                      </a:rPr>
                      <m:t>𝛿</m:t>
                    </m:r>
                  </m:oMath>
                </a14:m>
                <a:r>
                  <a:rPr lang="zh-CN" altLang="zh-CN" sz="1500" dirty="0"/>
                  <a:t>是</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𝜇</m:t>
                        </m:r>
                      </m:e>
                      <m:sub>
                        <m:r>
                          <a:rPr lang="en-US" altLang="zh-CN" sz="1500" i="1">
                            <a:latin typeface="Cambria Math"/>
                          </a:rPr>
                          <m:t>𝑖</m:t>
                        </m:r>
                      </m:sub>
                    </m:sSub>
                  </m:oMath>
                </a14:m>
                <a:r>
                  <a:rPr lang="zh-CN" altLang="zh-CN" sz="1500" dirty="0"/>
                  <a:t>的一个上界。</a:t>
                </a:r>
              </a:p>
              <a:p>
                <a:pPr>
                  <a:lnSpc>
                    <a:spcPct val="150000"/>
                  </a:lnSpc>
                </a:pPr>
                <a:r>
                  <a:rPr lang="zh-CN" altLang="zh-CN" sz="1500" dirty="0"/>
                  <a:t>这里可找到一个随时间增长快速趋近于</a:t>
                </a:r>
                <a:r>
                  <a:rPr lang="en-US" altLang="zh-CN" sz="1500" dirty="0"/>
                  <a:t>0</a:t>
                </a:r>
                <a:r>
                  <a:rPr lang="zh-CN" altLang="zh-CN" sz="1500" dirty="0"/>
                  <a:t>的函数</a:t>
                </a:r>
                <a14:m>
                  <m:oMath xmlns:m="http://schemas.openxmlformats.org/officeDocument/2006/math">
                    <m:sSup>
                      <m:sSupPr>
                        <m:ctrlPr>
                          <a:rPr lang="zh-CN" altLang="zh-CN" sz="1500" i="1">
                            <a:latin typeface="Cambria Math" panose="02040503050406030204" pitchFamily="18" charset="0"/>
                          </a:rPr>
                        </m:ctrlPr>
                      </m:sSupPr>
                      <m:e>
                        <m:r>
                          <a:rPr lang="en-US" altLang="zh-CN" sz="1500" i="1">
                            <a:latin typeface="Cambria Math"/>
                          </a:rPr>
                          <m:t>𝑡</m:t>
                        </m:r>
                      </m:e>
                      <m:sup>
                        <m:r>
                          <a:rPr lang="en-US" altLang="zh-CN" sz="1500" i="1">
                            <a:latin typeface="Cambria Math"/>
                          </a:rPr>
                          <m:t>−4</m:t>
                        </m:r>
                      </m:sup>
                    </m:sSup>
                  </m:oMath>
                </a14:m>
                <a:r>
                  <a:rPr lang="zh-CN" altLang="zh-CN" sz="1500" dirty="0"/>
                  <a:t>，令</a:t>
                </a:r>
                <a14:m>
                  <m:oMath xmlns:m="http://schemas.openxmlformats.org/officeDocument/2006/math">
                    <m:sSup>
                      <m:sSupPr>
                        <m:ctrlPr>
                          <a:rPr lang="zh-CN" altLang="zh-CN" sz="1500" i="1">
                            <a:latin typeface="Cambria Math" panose="02040503050406030204" pitchFamily="18" charset="0"/>
                          </a:rPr>
                        </m:ctrlPr>
                      </m:sSupPr>
                      <m:e>
                        <m:r>
                          <a:rPr lang="en-US" altLang="zh-CN" sz="1500" i="1">
                            <a:latin typeface="Cambria Math"/>
                          </a:rPr>
                          <m:t>𝑒</m:t>
                        </m:r>
                      </m:e>
                      <m:sup>
                        <m:r>
                          <a:rPr lang="en-US" altLang="zh-CN" sz="1500" i="1">
                            <a:latin typeface="Cambria Math"/>
                          </a:rPr>
                          <m:t>−2</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Sup>
                          <m:sSupPr>
                            <m:ctrlPr>
                              <a:rPr lang="zh-CN" altLang="zh-CN" sz="1500" i="1">
                                <a:latin typeface="Cambria Math" panose="02040503050406030204" pitchFamily="18" charset="0"/>
                              </a:rPr>
                            </m:ctrlPr>
                          </m:sSupPr>
                          <m:e>
                            <m:r>
                              <a:rPr lang="en-US" altLang="zh-CN" sz="1500" i="1">
                                <a:latin typeface="Cambria Math"/>
                              </a:rPr>
                              <m:t>𝛿</m:t>
                            </m:r>
                          </m:e>
                          <m:sup>
                            <m:r>
                              <a:rPr lang="en-US" altLang="zh-CN" sz="1500" i="1">
                                <a:latin typeface="Cambria Math"/>
                              </a:rPr>
                              <m:t>2</m:t>
                            </m:r>
                          </m:sup>
                        </m:sSup>
                      </m:sup>
                    </m:sSup>
                    <m:r>
                      <a:rPr lang="en-US" altLang="zh-CN" sz="1500" i="1">
                        <a:latin typeface="Cambria Math"/>
                      </a:rPr>
                      <m:t>=</m:t>
                    </m:r>
                    <m:sSup>
                      <m:sSupPr>
                        <m:ctrlPr>
                          <a:rPr lang="zh-CN" altLang="zh-CN" sz="1500" i="1">
                            <a:latin typeface="Cambria Math" panose="02040503050406030204" pitchFamily="18" charset="0"/>
                          </a:rPr>
                        </m:ctrlPr>
                      </m:sSupPr>
                      <m:e>
                        <m:r>
                          <a:rPr lang="en-US" altLang="zh-CN" sz="1500" i="1">
                            <a:latin typeface="Cambria Math"/>
                          </a:rPr>
                          <m:t>𝑡</m:t>
                        </m:r>
                      </m:e>
                      <m:sup>
                        <m:r>
                          <a:rPr lang="en-US" altLang="zh-CN" sz="1500" i="1">
                            <a:latin typeface="Cambria Math"/>
                          </a:rPr>
                          <m:t>−4</m:t>
                        </m:r>
                      </m:sup>
                    </m:sSup>
                  </m:oMath>
                </a14:m>
                <a:r>
                  <a:rPr lang="zh-CN" altLang="zh-CN" sz="1500" dirty="0"/>
                  <a:t>，则</a:t>
                </a:r>
                <a14:m>
                  <m:oMath xmlns:m="http://schemas.openxmlformats.org/officeDocument/2006/math">
                    <m:r>
                      <a:rPr lang="en-US" altLang="zh-CN" sz="1500" i="1">
                        <a:latin typeface="Cambria Math"/>
                      </a:rPr>
                      <m:t>𝛿</m:t>
                    </m:r>
                    <m:r>
                      <a:rPr lang="en-US" altLang="zh-CN" sz="1500" i="1">
                        <a:latin typeface="Cambria Math"/>
                      </a:rPr>
                      <m:t>=</m:t>
                    </m:r>
                    <m:rad>
                      <m:radPr>
                        <m:degHide m:val="on"/>
                        <m:ctrlPr>
                          <a:rPr lang="zh-CN" altLang="zh-CN" sz="1500" i="1">
                            <a:latin typeface="Cambria Math" panose="02040503050406030204" pitchFamily="18" charset="0"/>
                          </a:rPr>
                        </m:ctrlPr>
                      </m:radPr>
                      <m:deg/>
                      <m:e>
                        <m:f>
                          <m:fPr>
                            <m:ctrlPr>
                              <a:rPr lang="zh-CN" altLang="zh-CN" sz="1500" i="1">
                                <a:latin typeface="Cambria Math" panose="02040503050406030204" pitchFamily="18" charset="0"/>
                              </a:rPr>
                            </m:ctrlPr>
                          </m:fPr>
                          <m:num>
                            <m:r>
                              <a:rPr lang="en-US" altLang="zh-CN" sz="1500" i="1">
                                <a:latin typeface="Cambria Math"/>
                              </a:rPr>
                              <m:t>2</m:t>
                            </m:r>
                            <m:func>
                              <m:funcPr>
                                <m:ctrlPr>
                                  <a:rPr lang="zh-CN" altLang="zh-CN" sz="1500" i="1">
                                    <a:latin typeface="Cambria Math" panose="02040503050406030204" pitchFamily="18" charset="0"/>
                                  </a:rPr>
                                </m:ctrlPr>
                              </m:funcPr>
                              <m:fName>
                                <m:r>
                                  <m:rPr>
                                    <m:sty m:val="p"/>
                                  </m:rPr>
                                  <a:rPr lang="en-US" altLang="zh-CN" sz="1500">
                                    <a:latin typeface="Cambria Math"/>
                                  </a:rPr>
                                  <m:t>ln</m:t>
                                </m:r>
                              </m:fName>
                              <m:e>
                                <m:r>
                                  <a:rPr lang="en-US" altLang="zh-CN" sz="1500" i="1">
                                    <a:latin typeface="Cambria Math"/>
                                  </a:rPr>
                                  <m:t>𝑡</m:t>
                                </m:r>
                              </m:e>
                            </m:func>
                          </m:num>
                          <m:den>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den>
                        </m:f>
                      </m:e>
                    </m:rad>
                  </m:oMath>
                </a14:m>
                <a:r>
                  <a:rPr lang="zh-CN" altLang="zh-CN" sz="1500" dirty="0"/>
                  <a:t>，因此</a:t>
                </a:r>
                <a14:m>
                  <m:oMath xmlns:m="http://schemas.openxmlformats.org/officeDocument/2006/math">
                    <m:sSub>
                      <m:sSubPr>
                        <m:ctrlPr>
                          <a:rPr lang="zh-CN" altLang="zh-CN" sz="1500" i="1">
                            <a:latin typeface="Cambria Math" panose="02040503050406030204" pitchFamily="18" charset="0"/>
                          </a:rPr>
                        </m:ctrlPr>
                      </m:sSubPr>
                      <m:e>
                        <m:r>
                          <a:rPr lang="en-US" altLang="zh-CN" sz="1500" i="1">
                            <a:latin typeface="Cambria Math"/>
                          </a:rPr>
                          <m:t>𝜇</m:t>
                        </m:r>
                      </m:e>
                      <m:sub>
                        <m:r>
                          <a:rPr lang="en-US" altLang="zh-CN" sz="1500" i="1">
                            <a:latin typeface="Cambria Math"/>
                          </a:rPr>
                          <m:t>𝑖</m:t>
                        </m:r>
                      </m:sub>
                    </m:sSub>
                  </m:oMath>
                </a14:m>
                <a:r>
                  <a:rPr lang="zh-CN" altLang="zh-CN" sz="1500" dirty="0"/>
                  <a:t>的上界为</a:t>
                </a:r>
                <a14:m>
                  <m:oMath xmlns:m="http://schemas.openxmlformats.org/officeDocument/2006/math">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ad>
                      <m:radPr>
                        <m:degHide m:val="on"/>
                        <m:ctrlPr>
                          <a:rPr lang="zh-CN" altLang="zh-CN" sz="1500" i="1">
                            <a:latin typeface="Cambria Math" panose="02040503050406030204" pitchFamily="18" charset="0"/>
                          </a:rPr>
                        </m:ctrlPr>
                      </m:radPr>
                      <m:deg/>
                      <m:e>
                        <m:f>
                          <m:fPr>
                            <m:ctrlPr>
                              <a:rPr lang="zh-CN" altLang="zh-CN" sz="1500" i="1">
                                <a:latin typeface="Cambria Math" panose="02040503050406030204" pitchFamily="18" charset="0"/>
                              </a:rPr>
                            </m:ctrlPr>
                          </m:fPr>
                          <m:num>
                            <m:r>
                              <a:rPr lang="en-US" altLang="zh-CN" sz="1500" i="1">
                                <a:latin typeface="Cambria Math"/>
                              </a:rPr>
                              <m:t>2</m:t>
                            </m:r>
                            <m:func>
                              <m:funcPr>
                                <m:ctrlPr>
                                  <a:rPr lang="zh-CN" altLang="zh-CN" sz="1500" i="1">
                                    <a:latin typeface="Cambria Math" panose="02040503050406030204" pitchFamily="18" charset="0"/>
                                  </a:rPr>
                                </m:ctrlPr>
                              </m:funcPr>
                              <m:fName>
                                <m:r>
                                  <m:rPr>
                                    <m:sty m:val="p"/>
                                  </m:rPr>
                                  <a:rPr lang="en-US" altLang="zh-CN" sz="1500">
                                    <a:latin typeface="Cambria Math"/>
                                  </a:rPr>
                                  <m:t>ln</m:t>
                                </m:r>
                              </m:fName>
                              <m:e>
                                <m:r>
                                  <a:rPr lang="en-US" altLang="zh-CN" sz="1500" i="1">
                                    <a:latin typeface="Cambria Math"/>
                                  </a:rPr>
                                  <m:t>𝑡</m:t>
                                </m:r>
                              </m:e>
                            </m:func>
                          </m:num>
                          <m:den>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den>
                        </m:f>
                      </m:e>
                    </m:rad>
                  </m:oMath>
                </a14:m>
                <a:r>
                  <a:rPr lang="zh-CN" altLang="zh-CN" sz="1500" dirty="0"/>
                  <a:t>。当然，要选择一个随着</a:t>
                </a:r>
                <a14:m>
                  <m:oMath xmlns:m="http://schemas.openxmlformats.org/officeDocument/2006/math">
                    <m:r>
                      <a:rPr lang="en-US" altLang="zh-CN" sz="1500" i="1">
                        <a:latin typeface="Cambria Math"/>
                      </a:rPr>
                      <m:t>𝑡</m:t>
                    </m:r>
                  </m:oMath>
                </a14:m>
                <a:r>
                  <a:rPr lang="zh-CN" altLang="zh-CN" sz="1500" dirty="0"/>
                  <a:t>取值增大而收敛到</a:t>
                </a:r>
                <a:r>
                  <a:rPr lang="en-US" altLang="zh-CN" sz="1500" dirty="0"/>
                  <a:t>0</a:t>
                </a:r>
                <a:r>
                  <a:rPr lang="zh-CN" altLang="zh-CN" sz="1500" dirty="0"/>
                  <a:t>的函数，未必一定</a:t>
                </a:r>
                <a14:m>
                  <m:oMath xmlns:m="http://schemas.openxmlformats.org/officeDocument/2006/math">
                    <m:r>
                      <a:rPr lang="zh-CN" altLang="zh-CN" sz="1500">
                        <a:latin typeface="Cambria Math"/>
                      </a:rPr>
                      <m:t>要选</m:t>
                    </m:r>
                    <m:sSup>
                      <m:sSupPr>
                        <m:ctrlPr>
                          <a:rPr lang="zh-CN" altLang="zh-CN" sz="1500" i="1">
                            <a:latin typeface="Cambria Math" panose="02040503050406030204" pitchFamily="18" charset="0"/>
                          </a:rPr>
                        </m:ctrlPr>
                      </m:sSupPr>
                      <m:e>
                        <m:r>
                          <a:rPr lang="en-US" altLang="zh-CN" sz="1500" i="1">
                            <a:latin typeface="Cambria Math"/>
                          </a:rPr>
                          <m:t>𝑡</m:t>
                        </m:r>
                      </m:e>
                      <m:sup>
                        <m:r>
                          <a:rPr lang="en-US" altLang="zh-CN" sz="1500" i="1">
                            <a:latin typeface="Cambria Math"/>
                          </a:rPr>
                          <m:t>−4</m:t>
                        </m:r>
                      </m:sup>
                    </m:sSup>
                  </m:oMath>
                </a14:m>
                <a:r>
                  <a:rPr lang="zh-CN" altLang="zh-CN" sz="1500" dirty="0"/>
                  <a:t>，如果换成关于</a:t>
                </a:r>
                <a14:m>
                  <m:oMath xmlns:m="http://schemas.openxmlformats.org/officeDocument/2006/math">
                    <m:r>
                      <a:rPr lang="en-US" altLang="zh-CN" sz="1500" i="1">
                        <a:latin typeface="Cambria Math"/>
                      </a:rPr>
                      <m:t>𝑡</m:t>
                    </m:r>
                  </m:oMath>
                </a14:m>
                <a:r>
                  <a:rPr lang="zh-CN" altLang="zh-CN" sz="1500" dirty="0"/>
                  <a:t>的其它幂函数，结果将会和当前</a:t>
                </a:r>
                <a14:m>
                  <m:oMath xmlns:m="http://schemas.openxmlformats.org/officeDocument/2006/math">
                    <m:r>
                      <a:rPr lang="en-US" altLang="zh-CN" sz="1500" i="1">
                        <a:latin typeface="Cambria Math"/>
                      </a:rPr>
                      <m:t>𝛿</m:t>
                    </m:r>
                  </m:oMath>
                </a14:m>
                <a:r>
                  <a:rPr lang="zh-CN" altLang="zh-CN" sz="1500" dirty="0"/>
                  <a:t>取值相差一个常数系数，因此奖励期望的上界也可以写成</a:t>
                </a:r>
                <a14:m>
                  <m:oMath xmlns:m="http://schemas.openxmlformats.org/officeDocument/2006/math">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𝑥</m:t>
                            </m:r>
                          </m:e>
                        </m:acc>
                      </m:e>
                      <m:sub>
                        <m:r>
                          <a:rPr lang="en-US" altLang="zh-CN" sz="1500" i="1">
                            <a:latin typeface="Cambria Math"/>
                          </a:rPr>
                          <m:t>𝑖</m:t>
                        </m:r>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sub>
                    </m:sSub>
                    <m:r>
                      <a:rPr lang="en-US" altLang="zh-CN" sz="1500" i="1">
                        <a:latin typeface="Cambria Math"/>
                      </a:rPr>
                      <m:t>+</m:t>
                    </m:r>
                    <m:r>
                      <a:rPr lang="en-US" altLang="zh-CN" sz="1500" i="1">
                        <a:latin typeface="Cambria Math"/>
                      </a:rPr>
                      <m:t>𝐶</m:t>
                    </m:r>
                    <m:rad>
                      <m:radPr>
                        <m:degHide m:val="on"/>
                        <m:ctrlPr>
                          <a:rPr lang="zh-CN" altLang="zh-CN" sz="1500" i="1">
                            <a:latin typeface="Cambria Math" panose="02040503050406030204" pitchFamily="18" charset="0"/>
                          </a:rPr>
                        </m:ctrlPr>
                      </m:radPr>
                      <m:deg/>
                      <m:e>
                        <m:f>
                          <m:fPr>
                            <m:ctrlPr>
                              <a:rPr lang="zh-CN" altLang="zh-CN" sz="1500" i="1">
                                <a:latin typeface="Cambria Math" panose="02040503050406030204" pitchFamily="18" charset="0"/>
                              </a:rPr>
                            </m:ctrlPr>
                          </m:fPr>
                          <m:num>
                            <m:r>
                              <a:rPr lang="en-US" altLang="zh-CN" sz="1500" i="1">
                                <a:latin typeface="Cambria Math"/>
                              </a:rPr>
                              <m:t>2</m:t>
                            </m:r>
                            <m:func>
                              <m:funcPr>
                                <m:ctrlPr>
                                  <a:rPr lang="zh-CN" altLang="zh-CN" sz="1500" i="1">
                                    <a:latin typeface="Cambria Math" panose="02040503050406030204" pitchFamily="18" charset="0"/>
                                  </a:rPr>
                                </m:ctrlPr>
                              </m:funcPr>
                              <m:fName>
                                <m:r>
                                  <m:rPr>
                                    <m:sty m:val="p"/>
                                  </m:rPr>
                                  <a:rPr lang="en-US" altLang="zh-CN" sz="1500">
                                    <a:latin typeface="Cambria Math"/>
                                  </a:rPr>
                                  <m:t>ln</m:t>
                                </m:r>
                              </m:fName>
                              <m:e>
                                <m:r>
                                  <a:rPr lang="en-US" altLang="zh-CN" sz="1500" i="1">
                                    <a:latin typeface="Cambria Math"/>
                                  </a:rPr>
                                  <m:t>𝑡</m:t>
                                </m:r>
                              </m:e>
                            </m:func>
                          </m:num>
                          <m:den>
                            <m:sSub>
                              <m:sSubPr>
                                <m:ctrlPr>
                                  <a:rPr lang="zh-CN" altLang="zh-CN" sz="1500" i="1">
                                    <a:latin typeface="Cambria Math" panose="02040503050406030204" pitchFamily="18" charset="0"/>
                                  </a:rPr>
                                </m:ctrlPr>
                              </m:sSubPr>
                              <m:e>
                                <m:r>
                                  <a:rPr lang="en-US" altLang="zh-CN" sz="1500" i="1">
                                    <a:latin typeface="Cambria Math"/>
                                  </a:rPr>
                                  <m:t>𝑇</m:t>
                                </m:r>
                              </m:e>
                              <m:sub>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𝑡</m:t>
                                </m:r>
                                <m:r>
                                  <a:rPr lang="en-US" altLang="zh-CN" sz="1500" i="1">
                                    <a:latin typeface="Cambria Math"/>
                                  </a:rPr>
                                  <m:t>−1)</m:t>
                                </m:r>
                              </m:sub>
                            </m:sSub>
                          </m:den>
                        </m:f>
                      </m:e>
                    </m:rad>
                  </m:oMath>
                </a14:m>
                <a:r>
                  <a:rPr lang="zh-CN" altLang="zh-CN" sz="1500" dirty="0"/>
                  <a:t>，其中</a:t>
                </a:r>
                <a14:m>
                  <m:oMath xmlns:m="http://schemas.openxmlformats.org/officeDocument/2006/math">
                    <m:r>
                      <a:rPr lang="en-US" altLang="zh-CN" sz="1500" i="1">
                        <a:latin typeface="Cambria Math"/>
                      </a:rPr>
                      <m:t>𝐶</m:t>
                    </m:r>
                  </m:oMath>
                </a14:m>
                <a:r>
                  <a:rPr lang="zh-CN" altLang="zh-CN" sz="1500" dirty="0"/>
                  <a:t>是一个预先指定的超参数，可以理解为用来调节探索和利用两者权重的因子。</a:t>
                </a:r>
              </a:p>
            </p:txBody>
          </p:sp>
        </mc:Choice>
        <mc:Fallback xmlns="">
          <p:sp>
            <p:nvSpPr>
              <p:cNvPr id="5" name="矩形 4"/>
              <p:cNvSpPr>
                <a:spLocks noRot="1" noChangeAspect="1" noMove="1" noResize="1" noEditPoints="1" noAdjustHandles="1" noChangeArrowheads="1" noChangeShapeType="1" noTextEdit="1"/>
              </p:cNvSpPr>
              <p:nvPr/>
            </p:nvSpPr>
            <p:spPr>
              <a:xfrm>
                <a:off x="77119" y="1445765"/>
                <a:ext cx="9066881" cy="5088509"/>
              </a:xfrm>
              <a:prstGeom prst="rect">
                <a:avLst/>
              </a:prstGeom>
              <a:blipFill rotWithShape="1">
                <a:blip r:embed="rId2"/>
                <a:stretch>
                  <a:fillRect l="-269" r="-23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4789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519018" y="1009762"/>
                <a:ext cx="8281426" cy="3645806"/>
              </a:xfrm>
              <a:prstGeom prst="rect">
                <a:avLst/>
              </a:prstGeom>
            </p:spPr>
            <p:txBody>
              <a:bodyPr wrap="square">
                <a:spAutoFit/>
              </a:bodyPr>
              <a:lstStyle/>
              <a:p>
                <a:pPr>
                  <a:lnSpc>
                    <a:spcPct val="150000"/>
                  </a:lnSpc>
                </a:pPr>
                <a:r>
                  <a:rPr lang="zh-CN" altLang="zh-CN" sz="2000" b="1" dirty="0">
                    <a:solidFill>
                      <a:srgbClr val="4F80BD"/>
                    </a:solidFill>
                    <a:latin typeface="华文楷体" panose="02010600040101010101" pitchFamily="2" charset="-122"/>
                    <a:ea typeface="华文楷体" panose="02010600040101010101" pitchFamily="2" charset="-122"/>
                  </a:rPr>
                  <a:t>上限置信区间算法（</a:t>
                </a:r>
                <a:r>
                  <a:rPr lang="en-US" altLang="zh-CN" sz="2000" b="1" dirty="0">
                    <a:solidFill>
                      <a:srgbClr val="4F80BD"/>
                    </a:solidFill>
                    <a:latin typeface="华文楷体" panose="02010600040101010101" pitchFamily="2" charset="-122"/>
                    <a:ea typeface="华文楷体" panose="02010600040101010101" pitchFamily="2" charset="-122"/>
                  </a:rPr>
                  <a:t>Upper Confidence Bounds, UCB1</a:t>
                </a:r>
                <a:r>
                  <a:rPr lang="zh-CN" altLang="zh-CN" sz="2000" b="1" dirty="0">
                    <a:solidFill>
                      <a:srgbClr val="4F80BD"/>
                    </a:solidFill>
                    <a:latin typeface="华文楷体" panose="02010600040101010101" pitchFamily="2" charset="-122"/>
                    <a:ea typeface="华文楷体" panose="02010600040101010101" pitchFamily="2" charset="-122"/>
                  </a:rPr>
                  <a:t>）</a:t>
                </a:r>
                <a:r>
                  <a:rPr lang="zh-CN" altLang="en-US" sz="2000" b="1" dirty="0">
                    <a:solidFill>
                      <a:srgbClr val="4F80BD"/>
                    </a:solidFill>
                    <a:latin typeface="华文楷体" panose="02010600040101010101" pitchFamily="2" charset="-122"/>
                    <a:ea typeface="华文楷体" panose="02010600040101010101" pitchFamily="2" charset="-122"/>
                  </a:rPr>
                  <a:t>：</a:t>
                </a:r>
                <a:r>
                  <a:rPr lang="zh-CN" altLang="zh-CN" sz="2000" dirty="0"/>
                  <a:t>为每个动作的奖励期望计算一个估计范围，优先采用估计范围上限较高的动作。</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UCB1</a:t>
                </a:r>
                <a:r>
                  <a:rPr lang="zh-CN" altLang="zh-CN" sz="2000" dirty="0">
                    <a:latin typeface="华文楷体" panose="02010600040101010101" pitchFamily="2" charset="-122"/>
                    <a:ea typeface="华文楷体" panose="02010600040101010101" pitchFamily="2" charset="-122"/>
                  </a:rPr>
                  <a:t>算法的策略可以描述为，在第</a:t>
                </a:r>
                <a14:m>
                  <m:oMath xmlns:m="http://schemas.openxmlformats.org/officeDocument/2006/math">
                    <m:r>
                      <a:rPr lang="en-US" altLang="zh-CN" sz="2000" i="1">
                        <a:latin typeface="Cambria Math"/>
                      </a:rPr>
                      <m:t>𝑡</m:t>
                    </m:r>
                  </m:oMath>
                </a14:m>
                <a:r>
                  <a:rPr lang="zh-CN" altLang="zh-CN" sz="2000" dirty="0">
                    <a:latin typeface="华文楷体" panose="02010600040101010101" pitchFamily="2" charset="-122"/>
                    <a:ea typeface="华文楷体" panose="02010600040101010101" pitchFamily="2" charset="-122"/>
                  </a:rPr>
                  <a:t>次时选择使得（</a:t>
                </a:r>
                <a:r>
                  <a:rPr lang="en-US" altLang="zh-CN" sz="2000" dirty="0">
                    <a:latin typeface="华文楷体" panose="02010600040101010101" pitchFamily="2" charset="-122"/>
                    <a:ea typeface="华文楷体" panose="02010600040101010101" pitchFamily="2" charset="-122"/>
                  </a:rPr>
                  <a:t>3.5</a:t>
                </a:r>
                <a:r>
                  <a:rPr lang="zh-CN" altLang="zh-CN" sz="2000" dirty="0">
                    <a:latin typeface="华文楷体" panose="02010600040101010101" pitchFamily="2" charset="-122"/>
                    <a:ea typeface="华文楷体" panose="02010600040101010101" pitchFamily="2" charset="-122"/>
                  </a:rPr>
                  <a:t>）式子取值最大的动作</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𝑎</m:t>
                        </m:r>
                      </m:e>
                      <m:sub>
                        <m:sSub>
                          <m:sSubPr>
                            <m:ctrlPr>
                              <a:rPr lang="zh-CN" altLang="zh-CN" sz="2000" i="1">
                                <a:latin typeface="Cambria Math" panose="02040503050406030204" pitchFamily="18" charset="0"/>
                              </a:rPr>
                            </m:ctrlPr>
                          </m:sSubPr>
                          <m:e>
                            <m:r>
                              <a:rPr lang="en-US" altLang="zh-CN" sz="2000" i="1">
                                <a:latin typeface="Cambria Math"/>
                              </a:rPr>
                              <m:t>𝑙</m:t>
                            </m:r>
                          </m:e>
                          <m:sub>
                            <m:r>
                              <a:rPr lang="en-US" altLang="zh-CN" sz="2000" i="1">
                                <a:latin typeface="Cambria Math"/>
                              </a:rPr>
                              <m:t>𝑡</m:t>
                            </m:r>
                          </m:sub>
                        </m:sSub>
                      </m:sub>
                    </m:sSub>
                  </m:oMath>
                </a14:m>
                <a:r>
                  <a:rPr lang="zh-CN" altLang="zh-CN" sz="2000" dirty="0">
                    <a:latin typeface="华文楷体" panose="02010600040101010101" pitchFamily="2" charset="-122"/>
                    <a:ea typeface="华文楷体" panose="02010600040101010101" pitchFamily="2" charset="-122"/>
                  </a:rPr>
                  <a:t>，其中</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𝑙</m:t>
                        </m:r>
                      </m:e>
                      <m:sub>
                        <m:r>
                          <a:rPr lang="en-US" altLang="zh-CN" sz="2000" i="1">
                            <a:latin typeface="Cambria Math"/>
                          </a:rPr>
                          <m:t>𝑡</m:t>
                        </m:r>
                      </m:sub>
                    </m:sSub>
                  </m:oMath>
                </a14:m>
                <a:r>
                  <a:rPr lang="zh-CN" altLang="zh-CN" sz="2000" dirty="0">
                    <a:latin typeface="华文楷体" panose="02010600040101010101" pitchFamily="2" charset="-122"/>
                    <a:ea typeface="华文楷体" panose="02010600040101010101" pitchFamily="2" charset="-122"/>
                  </a:rPr>
                  <a:t>由如下式子计算得到：</a:t>
                </a:r>
                <a:endParaRPr lang="en-US" altLang="zh-CN" sz="2000" dirty="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a:rPr>
                            <m:t>𝑙</m:t>
                          </m:r>
                        </m:e>
                        <m:sub>
                          <m:r>
                            <a:rPr lang="en-US" altLang="zh-CN" sz="2000" i="1">
                              <a:latin typeface="Cambria Math"/>
                            </a:rPr>
                            <m:t>𝑡</m:t>
                          </m:r>
                        </m:sub>
                      </m:sSub>
                      <m:r>
                        <a:rPr lang="en-US" altLang="zh-CN" sz="2000">
                          <a:latin typeface="Cambria Math"/>
                        </a:rPr>
                        <m:t>=</m:t>
                      </m:r>
                      <m:sSub>
                        <m:sSubPr>
                          <m:ctrlPr>
                            <a:rPr lang="zh-CN" altLang="zh-CN" sz="2000" i="1">
                              <a:latin typeface="Cambria Math" panose="02040503050406030204" pitchFamily="18" charset="0"/>
                            </a:rPr>
                          </m:ctrlPr>
                        </m:sSubPr>
                        <m:e>
                          <m:r>
                            <m:rPr>
                              <m:sty m:val="p"/>
                            </m:rPr>
                            <a:rPr lang="en-US" altLang="zh-CN" sz="2000">
                              <a:latin typeface="Cambria Math"/>
                            </a:rPr>
                            <m:t>argmax</m:t>
                          </m:r>
                        </m:e>
                        <m:sub>
                          <m:r>
                            <a:rPr lang="en-US" altLang="zh-CN" sz="2000" i="1">
                              <a:latin typeface="Cambria Math"/>
                            </a:rPr>
                            <m:t>𝑖</m:t>
                          </m:r>
                        </m:sub>
                      </m:sSub>
                      <m:r>
                        <a:rPr lang="en-US" altLang="zh-CN" sz="2000" i="1">
                          <a:latin typeface="Cambria Math"/>
                        </a:rPr>
                        <m:t> </m:t>
                      </m:r>
                      <m:sSub>
                        <m:sSubPr>
                          <m:ctrlPr>
                            <a:rPr lang="zh-CN" altLang="zh-CN" sz="2000" i="1">
                              <a:latin typeface="Cambria Math" panose="02040503050406030204" pitchFamily="18" charset="0"/>
                            </a:rPr>
                          </m:ctrlPr>
                        </m:sSubPr>
                        <m:e>
                          <m:acc>
                            <m:accPr>
                              <m:chr m:val="̅"/>
                              <m:ctrlPr>
                                <a:rPr lang="zh-CN" altLang="zh-CN" sz="2000" i="1">
                                  <a:latin typeface="Cambria Math" panose="02040503050406030204" pitchFamily="18" charset="0"/>
                                </a:rPr>
                              </m:ctrlPr>
                            </m:accPr>
                            <m:e>
                              <m:r>
                                <a:rPr lang="en-US" altLang="zh-CN" sz="2000" i="1">
                                  <a:latin typeface="Cambria Math"/>
                                </a:rPr>
                                <m:t>𝑥</m:t>
                              </m:r>
                            </m:e>
                          </m:acc>
                        </m:e>
                        <m:sub>
                          <m:r>
                            <a:rPr lang="en-US" altLang="zh-CN" sz="2000" i="1">
                              <a:latin typeface="Cambria Math"/>
                            </a:rPr>
                            <m:t>𝑖</m:t>
                          </m:r>
                          <m:r>
                            <a:rPr lang="en-US" altLang="zh-CN" sz="2000" i="1">
                              <a:latin typeface="Cambria Math"/>
                            </a:rPr>
                            <m:t>,</m:t>
                          </m:r>
                          <m:sSub>
                            <m:sSubPr>
                              <m:ctrlPr>
                                <a:rPr lang="zh-CN" altLang="zh-CN" sz="2000" i="1">
                                  <a:latin typeface="Cambria Math" panose="02040503050406030204" pitchFamily="18" charset="0"/>
                                </a:rPr>
                              </m:ctrlPr>
                            </m:sSubPr>
                            <m:e>
                              <m:r>
                                <a:rPr lang="en-US" altLang="zh-CN" sz="2000" i="1">
                                  <a:latin typeface="Cambria Math"/>
                                </a:rPr>
                                <m:t>𝑇</m:t>
                              </m:r>
                            </m:e>
                            <m:sub>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𝑡</m:t>
                              </m:r>
                              <m:r>
                                <a:rPr lang="en-US" altLang="zh-CN" sz="2000" i="1">
                                  <a:latin typeface="Cambria Math"/>
                                </a:rPr>
                                <m:t>−1)</m:t>
                              </m:r>
                            </m:sub>
                          </m:sSub>
                        </m:sub>
                      </m:sSub>
                      <m:r>
                        <a:rPr lang="en-US" altLang="zh-CN" sz="2000" i="1">
                          <a:latin typeface="Cambria Math"/>
                        </a:rPr>
                        <m:t>+</m:t>
                      </m:r>
                      <m:r>
                        <a:rPr lang="en-US" altLang="zh-CN" sz="2000" i="1">
                          <a:latin typeface="Cambria Math"/>
                        </a:rPr>
                        <m:t>𝐶</m:t>
                      </m:r>
                      <m:rad>
                        <m:radPr>
                          <m:degHide m:val="on"/>
                          <m:ctrlPr>
                            <a:rPr lang="zh-CN" altLang="zh-CN" sz="2000" i="1">
                              <a:latin typeface="Cambria Math" panose="02040503050406030204" pitchFamily="18" charset="0"/>
                            </a:rPr>
                          </m:ctrlPr>
                        </m:radPr>
                        <m:deg/>
                        <m:e>
                          <m:f>
                            <m:fPr>
                              <m:ctrlPr>
                                <a:rPr lang="zh-CN" altLang="zh-CN" sz="2000" i="1">
                                  <a:latin typeface="Cambria Math" panose="02040503050406030204" pitchFamily="18" charset="0"/>
                                </a:rPr>
                              </m:ctrlPr>
                            </m:fPr>
                            <m:num>
                              <m:r>
                                <a:rPr lang="en-US" altLang="zh-CN" sz="2000" i="1">
                                  <a:latin typeface="Cambria Math"/>
                                </a:rPr>
                                <m:t>2</m:t>
                              </m:r>
                              <m:func>
                                <m:funcPr>
                                  <m:ctrlPr>
                                    <a:rPr lang="zh-CN" altLang="zh-CN" sz="2000" i="1">
                                      <a:latin typeface="Cambria Math" panose="02040503050406030204" pitchFamily="18" charset="0"/>
                                    </a:rPr>
                                  </m:ctrlPr>
                                </m:funcPr>
                                <m:fName>
                                  <m:r>
                                    <m:rPr>
                                      <m:sty m:val="p"/>
                                    </m:rPr>
                                    <a:rPr lang="en-US" altLang="zh-CN" sz="2000">
                                      <a:latin typeface="Cambria Math"/>
                                    </a:rPr>
                                    <m:t>ln</m:t>
                                  </m:r>
                                </m:fName>
                                <m:e>
                                  <m:r>
                                    <a:rPr lang="en-US" altLang="zh-CN" sz="2000" i="1">
                                      <a:latin typeface="Cambria Math"/>
                                    </a:rPr>
                                    <m:t>𝑡</m:t>
                                  </m:r>
                                </m:e>
                              </m:func>
                            </m:num>
                            <m:den>
                              <m:sSub>
                                <m:sSubPr>
                                  <m:ctrlPr>
                                    <a:rPr lang="zh-CN" altLang="zh-CN" sz="2000" i="1">
                                      <a:latin typeface="Cambria Math" panose="02040503050406030204" pitchFamily="18" charset="0"/>
                                    </a:rPr>
                                  </m:ctrlPr>
                                </m:sSubPr>
                                <m:e>
                                  <m:r>
                                    <a:rPr lang="en-US" altLang="zh-CN" sz="2000" i="1">
                                      <a:latin typeface="Cambria Math"/>
                                    </a:rPr>
                                    <m:t>𝑇</m:t>
                                  </m:r>
                                </m:e>
                                <m:sub>
                                  <m:r>
                                    <a:rPr lang="en-US" altLang="zh-CN" sz="2000" i="1">
                                      <a:latin typeface="Cambria Math"/>
                                    </a:rPr>
                                    <m:t>(</m:t>
                                  </m:r>
                                  <m:r>
                                    <a:rPr lang="en-US" altLang="zh-CN" sz="2000" i="1">
                                      <a:latin typeface="Cambria Math"/>
                                    </a:rPr>
                                    <m:t>𝑖</m:t>
                                  </m:r>
                                  <m:r>
                                    <a:rPr lang="en-US" altLang="zh-CN" sz="2000" i="1">
                                      <a:latin typeface="Cambria Math"/>
                                    </a:rPr>
                                    <m:t>,</m:t>
                                  </m:r>
                                  <m:r>
                                    <a:rPr lang="en-US" altLang="zh-CN" sz="2000" i="1">
                                      <a:latin typeface="Cambria Math"/>
                                    </a:rPr>
                                    <m:t>𝑡</m:t>
                                  </m:r>
                                  <m:r>
                                    <a:rPr lang="en-US" altLang="zh-CN" sz="2000" i="1">
                                      <a:latin typeface="Cambria Math"/>
                                    </a:rPr>
                                    <m:t>−1)</m:t>
                                  </m:r>
                                </m:sub>
                              </m:sSub>
                            </m:den>
                          </m:f>
                        </m:e>
                      </m:rad>
                    </m:oMath>
                  </m:oMathPara>
                </a14:m>
                <a:endParaRPr lang="zh-CN" altLang="zh-CN" sz="2000" dirty="0">
                  <a:latin typeface="华文楷体" panose="02010600040101010101" pitchFamily="2" charset="-122"/>
                  <a:ea typeface="华文楷体" panose="02010600040101010101" pitchFamily="2" charset="-122"/>
                </a:endParaRPr>
              </a:p>
              <a:p>
                <a:pPr>
                  <a:lnSpc>
                    <a:spcPct val="150000"/>
                  </a:lnSpc>
                </a:pPr>
                <a:endParaRPr lang="en-US" altLang="zh-CN" sz="2000" dirty="0">
                  <a:latin typeface="华文楷体" panose="02010600040101010101" pitchFamily="2" charset="-122"/>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519018" y="1009762"/>
                <a:ext cx="8281426" cy="3645806"/>
              </a:xfrm>
              <a:prstGeom prst="rect">
                <a:avLst/>
              </a:prstGeom>
              <a:blipFill rotWithShape="1">
                <a:blip r:embed="rId2"/>
                <a:stretch>
                  <a:fillRect l="-736"/>
                </a:stretch>
              </a:blipFill>
            </p:spPr>
            <p:txBody>
              <a:bodyPr/>
              <a:lstStyle/>
              <a:p>
                <a:r>
                  <a:rPr lang="zh-CN" altLang="en-US">
                    <a:noFill/>
                  </a:rPr>
                  <a:t> </a:t>
                </a:r>
              </a:p>
            </p:txBody>
          </p:sp>
        </mc:Fallback>
      </mc:AlternateContent>
      <p:sp>
        <p:nvSpPr>
          <p:cNvPr id="3" name="矩形 2"/>
          <p:cNvSpPr/>
          <p:nvPr/>
        </p:nvSpPr>
        <p:spPr>
          <a:xfrm>
            <a:off x="6920260" y="3356465"/>
            <a:ext cx="934871" cy="369332"/>
          </a:xfrm>
          <a:prstGeom prst="rect">
            <a:avLst/>
          </a:prstGeom>
        </p:spPr>
        <p:txBody>
          <a:bodyPr wrap="none">
            <a:spAutoFit/>
          </a:bodyPr>
          <a:lstStyle/>
          <a:p>
            <a:r>
              <a:rPr lang="zh-CN" altLang="zh-CN" dirty="0"/>
              <a:t>（</a:t>
            </a:r>
            <a:r>
              <a:rPr lang="en-US" altLang="zh-CN" dirty="0"/>
              <a:t>3.5</a:t>
            </a:r>
            <a:r>
              <a:rPr lang="zh-CN" altLang="zh-CN" dirty="0"/>
              <a:t>）</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519018" y="3970993"/>
                <a:ext cx="4740279" cy="1877245"/>
              </a:xfrm>
              <a:prstGeom prst="rect">
                <a:avLst/>
              </a:prstGeom>
            </p:spPr>
            <p:txBody>
              <a:bodyPr wrap="square">
                <a:spAutoFit/>
              </a:bodyPr>
              <a:lstStyle/>
              <a:p>
                <a:pPr algn="just">
                  <a:lnSpc>
                    <a:spcPct val="150000"/>
                  </a:lnSpc>
                </a:pPr>
                <a:r>
                  <a:rPr lang="zh-CN" altLang="zh-CN" dirty="0">
                    <a:latin typeface="华文楷体" panose="02010600040101010101" pitchFamily="2" charset="-122"/>
                    <a:ea typeface="华文楷体" panose="02010600040101010101" pitchFamily="2" charset="-122"/>
                  </a:rPr>
                  <a:t>在过去第</a:t>
                </a:r>
                <a14:m>
                  <m:oMath xmlns:m="http://schemas.openxmlformats.org/officeDocument/2006/math">
                    <m:r>
                      <a:rPr lang="en-US" altLang="zh-CN" i="1">
                        <a:latin typeface="Cambria Math"/>
                      </a:rPr>
                      <m:t>𝑡</m:t>
                    </m:r>
                  </m:oMath>
                </a14:m>
                <a:r>
                  <a:rPr lang="zh-CN" altLang="zh-CN" dirty="0">
                    <a:latin typeface="华文楷体" panose="02010600040101010101" pitchFamily="2" charset="-122"/>
                    <a:ea typeface="华文楷体" panose="02010600040101010101" pitchFamily="2" charset="-122"/>
                  </a:rPr>
                  <a:t>次已经对动作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𝑎</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探索了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次，在当前问题中对应摇动了第</a:t>
                </a:r>
                <a14:m>
                  <m:oMath xmlns:m="http://schemas.openxmlformats.org/officeDocument/2006/math">
                    <m:r>
                      <a:rPr lang="en-US" altLang="zh-CN" i="1">
                        <a:latin typeface="Cambria Math"/>
                      </a:rPr>
                      <m:t>𝑖</m:t>
                    </m:r>
                  </m:oMath>
                </a14:m>
                <a:r>
                  <a:rPr lang="zh-CN" altLang="zh-CN" dirty="0">
                    <a:latin typeface="华文楷体" panose="02010600040101010101" pitchFamily="2" charset="-122"/>
                    <a:ea typeface="华文楷体" panose="02010600040101010101" pitchFamily="2" charset="-122"/>
                  </a:rPr>
                  <a:t>个赌博机的臂膀</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oMath>
                </a14:m>
                <a:r>
                  <a:rPr lang="zh-CN" altLang="zh-CN" dirty="0">
                    <a:latin typeface="华文楷体" panose="02010600040101010101" pitchFamily="2" charset="-122"/>
                    <a:ea typeface="华文楷体" panose="02010600040101010101" pitchFamily="2" charset="-122"/>
                  </a:rPr>
                  <a:t>次，执行动作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𝑎</m:t>
                        </m:r>
                      </m:e>
                      <m:sub>
                        <m:r>
                          <a:rPr lang="en-US" altLang="zh-CN" i="1">
                            <a:latin typeface="Cambria Math"/>
                          </a:rPr>
                          <m:t>𝑖</m:t>
                        </m:r>
                      </m:sub>
                    </m:sSub>
                  </m:oMath>
                </a14:m>
                <a:r>
                  <a:rPr lang="zh-CN" altLang="zh-CN" dirty="0">
                    <a:latin typeface="华文楷体" panose="02010600040101010101" pitchFamily="2" charset="-122"/>
                    <a:ea typeface="华文楷体" panose="02010600040101010101" pitchFamily="2" charset="-122"/>
                  </a:rPr>
                  <a:t>所收到收益分数的均值为</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a:rPr>
                              <m:t>𝑥</m:t>
                            </m:r>
                          </m:e>
                        </m:acc>
                      </m:e>
                      <m:sub>
                        <m:r>
                          <a:rPr lang="en-US" altLang="zh-CN" i="1">
                            <a:latin typeface="Cambria Math"/>
                          </a:rPr>
                          <m:t>𝑖</m:t>
                        </m:r>
                        <m:r>
                          <a:rPr lang="en-US" altLang="zh-CN" i="1">
                            <a:latin typeface="Cambria Math"/>
                          </a:rPr>
                          <m:t>,</m:t>
                        </m:r>
                        <m:sSub>
                          <m:sSubPr>
                            <m:ctrlPr>
                              <a:rPr lang="zh-CN" altLang="zh-CN" i="1">
                                <a:latin typeface="Cambria Math" panose="02040503050406030204" pitchFamily="18" charset="0"/>
                              </a:rPr>
                            </m:ctrlPr>
                          </m:sSubPr>
                          <m:e>
                            <m:r>
                              <a:rPr lang="en-US" altLang="zh-CN" i="1">
                                <a:latin typeface="Cambria Math"/>
                              </a:rPr>
                              <m:t>𝑇</m:t>
                            </m:r>
                          </m:e>
                          <m:sub>
                            <m:r>
                              <a:rPr lang="en-US" altLang="zh-CN" i="1">
                                <a:latin typeface="Cambria Math"/>
                              </a:rPr>
                              <m:t>(</m:t>
                            </m:r>
                            <m:r>
                              <a:rPr lang="en-US" altLang="zh-CN" i="1">
                                <a:latin typeface="Cambria Math"/>
                              </a:rPr>
                              <m:t>𝑖</m:t>
                            </m:r>
                            <m:r>
                              <a:rPr lang="en-US" altLang="zh-CN" i="1">
                                <a:latin typeface="Cambria Math"/>
                              </a:rPr>
                              <m:t>,</m:t>
                            </m:r>
                            <m:r>
                              <a:rPr lang="en-US" altLang="zh-CN" i="1">
                                <a:latin typeface="Cambria Math"/>
                              </a:rPr>
                              <m:t>𝑡</m:t>
                            </m:r>
                            <m:r>
                              <a:rPr lang="en-US" altLang="zh-CN" i="1">
                                <a:latin typeface="Cambria Math"/>
                              </a:rPr>
                              <m:t>−1)</m:t>
                            </m:r>
                          </m:sub>
                        </m:sSub>
                      </m:sub>
                    </m:sSub>
                  </m:oMath>
                </a14:m>
                <a:endParaRPr lang="zh-CN" altLang="en-US" dirty="0">
                  <a:latin typeface="华文楷体" panose="02010600040101010101" pitchFamily="2" charset="-122"/>
                  <a:ea typeface="华文楷体" panose="02010600040101010101" pitchFamily="2"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19018" y="3970993"/>
                <a:ext cx="4740279" cy="1877245"/>
              </a:xfrm>
              <a:prstGeom prst="rect">
                <a:avLst/>
              </a:prstGeom>
              <a:blipFill>
                <a:blip r:embed="rId3"/>
                <a:stretch>
                  <a:fillRect l="-1028" r="-1028" b="-1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2020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418641" y="1181002"/>
            <a:ext cx="8361802" cy="5078313"/>
          </a:xfrm>
          <a:prstGeom prst="rect">
            <a:avLst/>
          </a:prstGeom>
        </p:spPr>
        <p:txBody>
          <a:bodyPr wrap="square">
            <a:spAutoFit/>
          </a:bodyPr>
          <a:lstStyle/>
          <a:p>
            <a:pPr>
              <a:lnSpc>
                <a:spcPct val="150000"/>
              </a:lnSpc>
            </a:pPr>
            <a:r>
              <a:rPr lang="zh-CN" altLang="zh-CN" dirty="0"/>
              <a:t>对搜索算法进行优化以提高搜索效率基本上是在解决如下两个问题：</a:t>
            </a:r>
            <a:r>
              <a:rPr lang="zh-CN" altLang="zh-CN" b="1" dirty="0">
                <a:solidFill>
                  <a:schemeClr val="accent1"/>
                </a:solidFill>
              </a:rPr>
              <a:t>优先扩展哪些节点以及放弃扩展哪些节点</a:t>
            </a:r>
            <a:r>
              <a:rPr lang="zh-CN" altLang="zh-CN" dirty="0"/>
              <a:t>，综合来看也可以概括为如何高效地扩展搜索树。</a:t>
            </a:r>
          </a:p>
          <a:p>
            <a:pPr>
              <a:lnSpc>
                <a:spcPct val="150000"/>
              </a:lnSpc>
            </a:pPr>
            <a:r>
              <a:rPr lang="zh-CN" altLang="zh-CN" dirty="0"/>
              <a:t>如果将目标稍微降低，改为求解一个近似最优解，则上述问题可以看成是如下探索性问题：算法从根节点开始 ，每一步动作为选择（在非叶子节点）或扩展（在叶子节点）一个孩子节点。可以用执行该动作后所收获奖励来判断该动作优劣。奖励可以根据从当前节点出发到达目标路径的代价或游戏终局分数来定义。算法会倾向于扩展获得奖励较高的节点。</a:t>
            </a:r>
            <a:endParaRPr lang="en-US" altLang="zh-CN" dirty="0"/>
          </a:p>
          <a:p>
            <a:pPr>
              <a:lnSpc>
                <a:spcPct val="150000"/>
              </a:lnSpc>
            </a:pPr>
            <a:endParaRPr lang="zh-CN" altLang="zh-CN" dirty="0"/>
          </a:p>
          <a:p>
            <a:pPr>
              <a:lnSpc>
                <a:spcPct val="150000"/>
              </a:lnSpc>
            </a:pPr>
            <a:r>
              <a:rPr lang="zh-CN" altLang="zh-CN" dirty="0"/>
              <a:t>算法事先不知道每个节点将会得到怎样的代价（或终局分数）分布，只能通过采样式探索来得到计算奖励的样本。</a:t>
            </a:r>
            <a:r>
              <a:rPr lang="zh-CN" altLang="zh-CN" b="1" dirty="0">
                <a:solidFill>
                  <a:schemeClr val="tx2"/>
                </a:solidFill>
              </a:rPr>
              <a:t>由于这个算法利用蒙特卡洛法通过采样来估计每个动作优劣，因此它被称为蒙特卡洛树搜索（</a:t>
            </a:r>
            <a:r>
              <a:rPr lang="en-US" altLang="zh-CN" b="1" dirty="0">
                <a:solidFill>
                  <a:schemeClr val="tx2"/>
                </a:solidFill>
              </a:rPr>
              <a:t>Monte-Carlo Tree Search</a:t>
            </a:r>
            <a:r>
              <a:rPr lang="zh-CN" altLang="zh-CN" b="1" dirty="0">
                <a:solidFill>
                  <a:schemeClr val="tx2"/>
                </a:solidFill>
              </a:rPr>
              <a:t>）算法</a:t>
            </a:r>
            <a:r>
              <a:rPr lang="en-US" altLang="zh-CN" b="1" dirty="0"/>
              <a:t>[</a:t>
            </a:r>
            <a:r>
              <a:rPr lang="en-US" altLang="zh-CN" b="1" dirty="0" err="1"/>
              <a:t>Kocsis</a:t>
            </a:r>
            <a:r>
              <a:rPr lang="en-US" altLang="zh-CN" b="1" dirty="0"/>
              <a:t> 2006]</a:t>
            </a:r>
            <a:r>
              <a:rPr lang="zh-CN" altLang="zh-CN" b="1" dirty="0"/>
              <a:t>。</a:t>
            </a:r>
          </a:p>
        </p:txBody>
      </p:sp>
    </p:spTree>
    <p:extLst>
      <p:ext uri="{BB962C8B-B14F-4D97-AF65-F5344CB8AC3E}">
        <p14:creationId xmlns:p14="http://schemas.microsoft.com/office/powerpoint/2010/main" val="2498210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矩形 4"/>
          <p:cNvSpPr/>
          <p:nvPr/>
        </p:nvSpPr>
        <p:spPr>
          <a:xfrm>
            <a:off x="308472" y="966974"/>
            <a:ext cx="8637224" cy="5038752"/>
          </a:xfrm>
          <a:prstGeom prst="rect">
            <a:avLst/>
          </a:prstGeom>
        </p:spPr>
        <p:txBody>
          <a:bodyPr wrap="square">
            <a:spAutoFit/>
          </a:bodyPr>
          <a:lstStyle/>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选择（</a:t>
            </a:r>
            <a:r>
              <a:rPr lang="en-US" altLang="zh-CN" b="1" dirty="0">
                <a:latin typeface="华文楷体" panose="02010600040101010101" pitchFamily="2" charset="-122"/>
                <a:ea typeface="华文楷体" panose="02010600040101010101" pitchFamily="2" charset="-122"/>
              </a:rPr>
              <a:t>selection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选择指算法从搜索树的根节点开始，向下递归选择子节点，直至到达叶子节点或者到达具有还未被扩展过的子节点的节点</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。这个向下递归选择过程可由</a:t>
            </a:r>
            <a:r>
              <a:rPr lang="en-US" altLang="zh-CN" dirty="0">
                <a:latin typeface="华文楷体" panose="02010600040101010101" pitchFamily="2" charset="-122"/>
                <a:ea typeface="华文楷体" panose="02010600040101010101" pitchFamily="2" charset="-122"/>
              </a:rPr>
              <a:t>UCB1</a:t>
            </a:r>
            <a:r>
              <a:rPr lang="zh-CN" altLang="zh-CN" dirty="0">
                <a:latin typeface="华文楷体" panose="02010600040101010101" pitchFamily="2" charset="-122"/>
                <a:ea typeface="华文楷体" panose="02010600040101010101" pitchFamily="2" charset="-122"/>
              </a:rPr>
              <a:t>算法来实现，在递归选择过程中记录下每个节点被选择次数和每个节点得到的奖励均值。</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扩展（</a:t>
            </a:r>
            <a:r>
              <a:rPr lang="en-US" altLang="zh-CN" b="1" dirty="0">
                <a:latin typeface="华文楷体" panose="02010600040101010101" pitchFamily="2" charset="-122"/>
                <a:ea typeface="华文楷体" panose="02010600040101010101" pitchFamily="2" charset="-122"/>
              </a:rPr>
              <a:t>expansion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如果节点</a:t>
            </a:r>
            <a:r>
              <a:rPr lang="en-US" altLang="zh-CN" dirty="0">
                <a:latin typeface="华文楷体" panose="02010600040101010101" pitchFamily="2" charset="-122"/>
                <a:ea typeface="华文楷体" panose="02010600040101010101" pitchFamily="2" charset="-122"/>
              </a:rPr>
              <a:t> L </a:t>
            </a:r>
            <a:r>
              <a:rPr lang="zh-CN" altLang="zh-CN" dirty="0">
                <a:latin typeface="华文楷体" panose="02010600040101010101" pitchFamily="2" charset="-122"/>
                <a:ea typeface="华文楷体" panose="02010600040101010101" pitchFamily="2" charset="-122"/>
              </a:rPr>
              <a:t>不是一个终止节点（或对抗搜索的终局节点），则随机扩展它的一个未被扩展过的后继边缘节点</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模拟（</a:t>
            </a:r>
            <a:r>
              <a:rPr lang="en-US" altLang="zh-CN" b="1" dirty="0">
                <a:latin typeface="华文楷体" panose="02010600040101010101" pitchFamily="2" charset="-122"/>
                <a:ea typeface="华文楷体" panose="02010600040101010101" pitchFamily="2" charset="-122"/>
              </a:rPr>
              <a:t>simulation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从节点</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出发，模拟扩展搜索树，直到找到一个终止节点。模拟过程使用的策略和采用</a:t>
            </a:r>
            <a:r>
              <a:rPr lang="en-US" altLang="zh-CN" dirty="0">
                <a:latin typeface="华文楷体" panose="02010600040101010101" pitchFamily="2" charset="-122"/>
                <a:ea typeface="华文楷体" panose="02010600040101010101" pitchFamily="2" charset="-122"/>
              </a:rPr>
              <a:t>UCB1</a:t>
            </a:r>
            <a:r>
              <a:rPr lang="zh-CN" altLang="zh-CN" dirty="0">
                <a:latin typeface="华文楷体" panose="02010600040101010101" pitchFamily="2" charset="-122"/>
                <a:ea typeface="华文楷体" panose="02010600040101010101" pitchFamily="2" charset="-122"/>
              </a:rPr>
              <a:t>算法实现的选择过程并不相同，前者通常会使用比较简单的策略，例如使用随机策略。</a:t>
            </a:r>
            <a:endParaRPr lang="en-US" altLang="zh-CN" dirty="0">
              <a:latin typeface="华文楷体" panose="02010600040101010101" pitchFamily="2" charset="-122"/>
              <a:ea typeface="华文楷体" panose="02010600040101010101" pitchFamily="2" charset="-122"/>
            </a:endParaRPr>
          </a:p>
          <a:p>
            <a:pPr marL="285750" lvl="0" indent="-285750">
              <a:lnSpc>
                <a:spcPct val="150000"/>
              </a:lnSpc>
              <a:buFont typeface="Wingdings" panose="05000000000000000000" pitchFamily="2" charset="2"/>
              <a:buChar char="l"/>
            </a:pPr>
            <a:r>
              <a:rPr lang="zh-CN" altLang="zh-CN" b="1" dirty="0">
                <a:latin typeface="华文楷体" panose="02010600040101010101" pitchFamily="2" charset="-122"/>
                <a:ea typeface="华文楷体" panose="02010600040101010101" pitchFamily="2" charset="-122"/>
              </a:rPr>
              <a:t>反向传播（</a:t>
            </a:r>
            <a:r>
              <a:rPr lang="en-US" altLang="zh-CN" b="1" dirty="0">
                <a:latin typeface="华文楷体" panose="02010600040101010101" pitchFamily="2" charset="-122"/>
                <a:ea typeface="华文楷体" panose="02010600040101010101" pitchFamily="2" charset="-122"/>
              </a:rPr>
              <a:t>Back Propagation</a:t>
            </a:r>
            <a:r>
              <a:rPr lang="zh-CN" altLang="zh-CN" b="1"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用模拟所得结果（终止节点的代价或游戏终局分数）回溯更新模拟路径中</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以上（含</a:t>
            </a:r>
            <a:r>
              <a:rPr lang="en-US" altLang="zh-CN" dirty="0">
                <a:latin typeface="华文楷体" panose="02010600040101010101" pitchFamily="2" charset="-122"/>
                <a:ea typeface="华文楷体" panose="02010600040101010101" pitchFamily="2" charset="-122"/>
              </a:rPr>
              <a:t>M</a:t>
            </a:r>
            <a:r>
              <a:rPr lang="zh-CN" altLang="zh-CN" dirty="0">
                <a:latin typeface="华文楷体" panose="02010600040101010101" pitchFamily="2" charset="-122"/>
                <a:ea typeface="华文楷体" panose="02010600040101010101" pitchFamily="2" charset="-122"/>
              </a:rPr>
              <a:t>）节点的奖励均值和被访问次数。</a:t>
            </a:r>
          </a:p>
          <a:p>
            <a:pPr marL="285750" lvl="0" indent="-285750">
              <a:lnSpc>
                <a:spcPct val="150000"/>
              </a:lnSpc>
              <a:buFont typeface="Wingdings" panose="05000000000000000000" pitchFamily="2" charset="2"/>
              <a:buChar char="l"/>
            </a:pPr>
            <a:endParaRPr lang="zh-CN" altLang="zh-CN"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94989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p:nvPr/>
        </p:nvPicPr>
        <p:blipFill>
          <a:blip r:embed="rId2"/>
          <a:stretch>
            <a:fillRect/>
          </a:stretch>
        </p:blipFill>
        <p:spPr>
          <a:xfrm>
            <a:off x="1287653" y="991828"/>
            <a:ext cx="6241453" cy="2267290"/>
          </a:xfrm>
          <a:prstGeom prst="rect">
            <a:avLst/>
          </a:prstGeom>
        </p:spPr>
      </p:pic>
      <p:pic>
        <p:nvPicPr>
          <p:cNvPr id="6" name="图片 5"/>
          <p:cNvPicPr/>
          <p:nvPr/>
        </p:nvPicPr>
        <p:blipFill>
          <a:blip r:embed="rId3"/>
          <a:stretch>
            <a:fillRect/>
          </a:stretch>
        </p:blipFill>
        <p:spPr>
          <a:xfrm>
            <a:off x="1287653" y="2763359"/>
            <a:ext cx="6241454" cy="2925168"/>
          </a:xfrm>
          <a:prstGeom prst="rect">
            <a:avLst/>
          </a:prstGeom>
        </p:spPr>
      </p:pic>
      <p:sp>
        <p:nvSpPr>
          <p:cNvPr id="2" name="矩形 1"/>
          <p:cNvSpPr/>
          <p:nvPr/>
        </p:nvSpPr>
        <p:spPr>
          <a:xfrm>
            <a:off x="3032835" y="5877365"/>
            <a:ext cx="3725700" cy="369332"/>
          </a:xfrm>
          <a:prstGeom prst="rect">
            <a:avLst/>
          </a:prstGeom>
        </p:spPr>
        <p:txBody>
          <a:bodyPr wrap="none">
            <a:spAutoFit/>
          </a:bodyPr>
          <a:lstStyle/>
          <a:p>
            <a:r>
              <a:rPr lang="zh-CN" altLang="zh-CN" b="1" dirty="0"/>
              <a:t>图</a:t>
            </a:r>
            <a:r>
              <a:rPr lang="en-US" altLang="zh-CN" b="1" dirty="0"/>
              <a:t> 3.24 </a:t>
            </a:r>
            <a:r>
              <a:rPr lang="zh-CN" altLang="zh-CN" b="1" dirty="0"/>
              <a:t>蒙特卡洛树搜索的四个步骤</a:t>
            </a:r>
            <a:endParaRPr lang="zh-CN" altLang="zh-CN" dirty="0"/>
          </a:p>
        </p:txBody>
      </p:sp>
    </p:spTree>
    <p:extLst>
      <p:ext uri="{BB962C8B-B14F-4D97-AF65-F5344CB8AC3E}">
        <p14:creationId xmlns:p14="http://schemas.microsoft.com/office/powerpoint/2010/main" val="299785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搜索树：用一棵树来记录算法探索过的路径</a:t>
            </a:r>
          </a:p>
        </p:txBody>
      </p:sp>
      <p:pic>
        <p:nvPicPr>
          <p:cNvPr id="14" name="图片 13">
            <a:extLst>
              <a:ext uri="{FF2B5EF4-FFF2-40B4-BE49-F238E27FC236}">
                <a16:creationId xmlns:a16="http://schemas.microsoft.com/office/drawing/2014/main" id="{D813964F-3E1C-42C3-B9F3-C223D0E6BD4E}"/>
              </a:ext>
            </a:extLst>
          </p:cNvPr>
          <p:cNvPicPr/>
          <p:nvPr/>
        </p:nvPicPr>
        <p:blipFill>
          <a:blip r:embed="rId2"/>
          <a:stretch>
            <a:fillRect/>
          </a:stretch>
        </p:blipFill>
        <p:spPr>
          <a:xfrm>
            <a:off x="4787514" y="1860574"/>
            <a:ext cx="4285652" cy="2287879"/>
          </a:xfrm>
          <a:prstGeom prst="rect">
            <a:avLst/>
          </a:prstGeom>
        </p:spPr>
      </p:pic>
      <p:pic>
        <p:nvPicPr>
          <p:cNvPr id="24" name="Picture 2">
            <a:extLst>
              <a:ext uri="{FF2B5EF4-FFF2-40B4-BE49-F238E27FC236}">
                <a16:creationId xmlns:a16="http://schemas.microsoft.com/office/drawing/2014/main" id="{0F88F6F2-8C19-478E-A299-9E72D1566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94" y="1609090"/>
            <a:ext cx="4625520" cy="253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文本框 24">
            <a:extLst>
              <a:ext uri="{FF2B5EF4-FFF2-40B4-BE49-F238E27FC236}">
                <a16:creationId xmlns:a16="http://schemas.microsoft.com/office/drawing/2014/main" id="{12ABFBBA-FF0B-4F82-BDF5-097B18788C01}"/>
              </a:ext>
            </a:extLst>
          </p:cNvPr>
          <p:cNvSpPr txBox="1"/>
          <p:nvPr/>
        </p:nvSpPr>
        <p:spPr>
          <a:xfrm>
            <a:off x="627961" y="4838415"/>
            <a:ext cx="7537243" cy="923330"/>
          </a:xfrm>
          <a:prstGeom prst="rect">
            <a:avLst/>
          </a:prstGeom>
          <a:noFill/>
        </p:spPr>
        <p:txBody>
          <a:bodyPr wrap="square">
            <a:spAutoFit/>
          </a:bodyPr>
          <a:lstStyle/>
          <a:p>
            <a:pPr indent="266700" algn="ctr"/>
            <a:r>
              <a:rPr lang="zh-CN" altLang="en-US" b="1"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在解决问题的过程中，搜索算法会时刻记录所有从初始结点出发已经探索过的路径，每次从中选出一条，从该路径末尾状态出发进行一次状态转移，探索一条尚未被探索过新路径。</a:t>
            </a:r>
          </a:p>
        </p:txBody>
      </p:sp>
    </p:spTree>
    <p:extLst>
      <p:ext uri="{BB962C8B-B14F-4D97-AF65-F5344CB8AC3E}">
        <p14:creationId xmlns:p14="http://schemas.microsoft.com/office/powerpoint/2010/main" val="3875582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p:nvPr/>
        </p:nvPicPr>
        <p:blipFill>
          <a:blip r:embed="rId2"/>
          <a:stretch>
            <a:fillRect/>
          </a:stretch>
        </p:blipFill>
        <p:spPr>
          <a:xfrm>
            <a:off x="1196712" y="1187389"/>
            <a:ext cx="6217639" cy="282275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936435" y="4454345"/>
                <a:ext cx="7766890" cy="1496692"/>
              </a:xfrm>
              <a:prstGeom prst="rect">
                <a:avLst/>
              </a:prstGeom>
            </p:spPr>
            <p:txBody>
              <a:bodyPr wrap="square">
                <a:spAutoFit/>
              </a:bodyPr>
              <a:lstStyle/>
              <a:p>
                <a:r>
                  <a:rPr lang="zh-CN" altLang="zh-CN" dirty="0">
                    <a:ea typeface="华文楷体" panose="02010600040101010101" pitchFamily="2" charset="-122"/>
                  </a:rPr>
                  <a:t>计算第二层节点的</a:t>
                </a:r>
                <a:r>
                  <a:rPr lang="en-US" altLang="zh-CN" dirty="0">
                    <a:ea typeface="华文楷体" panose="02010600040101010101" pitchFamily="2" charset="-122"/>
                  </a:rPr>
                  <a:t>UCB</a:t>
                </a:r>
                <a:r>
                  <a:rPr lang="zh-CN" altLang="zh-CN" dirty="0">
                    <a:ea typeface="华文楷体" panose="02010600040101010101" pitchFamily="2" charset="-122"/>
                  </a:rPr>
                  <a:t>值：左侧</a:t>
                </a:r>
                <a:r>
                  <a:rPr lang="zh-CN" altLang="en-US" dirty="0">
                    <a:ea typeface="华文楷体" panose="02010600040101010101" pitchFamily="2" charset="-122"/>
                  </a:rPr>
                  <a:t>结</a:t>
                </a:r>
                <a:r>
                  <a:rPr lang="zh-CN" altLang="zh-CN" dirty="0">
                    <a:ea typeface="华文楷体" panose="02010600040101010101" pitchFamily="2" charset="-122"/>
                  </a:rPr>
                  <a:t>点为</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a:rPr>
                          <m:t>10</m:t>
                        </m:r>
                      </m:num>
                      <m:den>
                        <m:r>
                          <a:rPr lang="en-US" altLang="zh-CN" i="1">
                            <a:latin typeface="Cambria Math"/>
                          </a:rPr>
                          <m:t>1</m:t>
                        </m:r>
                      </m:den>
                    </m:f>
                    <m:r>
                      <a:rPr lang="en-US" altLang="zh-CN" i="1">
                        <a:latin typeface="Cambria Math"/>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a:rPr>
                              <m:t>2</m:t>
                            </m:r>
                            <m:func>
                              <m:funcPr>
                                <m:ctrlPr>
                                  <a:rPr lang="zh-CN"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2</m:t>
                                </m:r>
                              </m:e>
                            </m:func>
                          </m:num>
                          <m:den>
                            <m:r>
                              <a:rPr lang="en-US" altLang="zh-CN" i="1">
                                <a:latin typeface="Cambria Math"/>
                              </a:rPr>
                              <m:t>1</m:t>
                            </m:r>
                          </m:den>
                        </m:f>
                      </m:e>
                    </m:rad>
                    <m:r>
                      <a:rPr lang="en-US" altLang="zh-CN" i="1">
                        <a:latin typeface="Cambria Math"/>
                      </a:rPr>
                      <m:t>=11.18</m:t>
                    </m:r>
                  </m:oMath>
                </a14:m>
                <a:r>
                  <a:rPr lang="zh-CN" altLang="zh-CN" dirty="0">
                    <a:ea typeface="华文楷体" panose="02010600040101010101" pitchFamily="2" charset="-122"/>
                  </a:rPr>
                  <a:t>，右侧</a:t>
                </a:r>
                <a:r>
                  <a:rPr lang="zh-CN" altLang="en-US" dirty="0">
                    <a:ea typeface="华文楷体" panose="02010600040101010101" pitchFamily="2" charset="-122"/>
                  </a:rPr>
                  <a:t>结</a:t>
                </a:r>
                <a:r>
                  <a:rPr lang="zh-CN" altLang="zh-CN" dirty="0">
                    <a:ea typeface="华文楷体" panose="02010600040101010101" pitchFamily="2" charset="-122"/>
                  </a:rPr>
                  <a:t>点为</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a:rPr>
                          <m:t>5</m:t>
                        </m:r>
                      </m:num>
                      <m:den>
                        <m:r>
                          <a:rPr lang="en-US" altLang="zh-CN" i="1">
                            <a:latin typeface="Cambria Math"/>
                          </a:rPr>
                          <m:t>1</m:t>
                        </m:r>
                      </m:den>
                    </m:f>
                    <m:r>
                      <a:rPr lang="en-US" altLang="zh-CN" i="1">
                        <a:latin typeface="Cambria Math"/>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a:rPr>
                              <m:t>2</m:t>
                            </m:r>
                            <m:func>
                              <m:funcPr>
                                <m:ctrlPr>
                                  <a:rPr lang="zh-CN"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2</m:t>
                                </m:r>
                              </m:e>
                            </m:func>
                          </m:num>
                          <m:den>
                            <m:r>
                              <a:rPr lang="en-US" altLang="zh-CN" i="1">
                                <a:latin typeface="Cambria Math"/>
                              </a:rPr>
                              <m:t>1</m:t>
                            </m:r>
                          </m:den>
                        </m:f>
                      </m:e>
                    </m:rad>
                    <m:r>
                      <a:rPr lang="en-US" altLang="zh-CN" i="1">
                        <a:latin typeface="Cambria Math"/>
                      </a:rPr>
                      <m:t>=6.18</m:t>
                    </m:r>
                  </m:oMath>
                </a14:m>
                <a:r>
                  <a:rPr lang="zh-CN" altLang="zh-CN" dirty="0">
                    <a:ea typeface="华文楷体" panose="02010600040101010101" pitchFamily="2" charset="-122"/>
                  </a:rPr>
                  <a:t>，因此算法选择第二层左侧的</a:t>
                </a:r>
                <a:r>
                  <a:rPr lang="zh-CN" altLang="en-US" dirty="0">
                    <a:ea typeface="华文楷体" panose="02010600040101010101" pitchFamily="2" charset="-122"/>
                  </a:rPr>
                  <a:t>结</a:t>
                </a:r>
                <a:r>
                  <a:rPr lang="zh-CN" altLang="zh-CN" dirty="0">
                    <a:ea typeface="华文楷体" panose="02010600040101010101" pitchFamily="2" charset="-122"/>
                  </a:rPr>
                  <a:t>点</a:t>
                </a:r>
                <a:r>
                  <a:rPr lang="en-US" altLang="zh-CN" dirty="0">
                    <a:ea typeface="华文楷体" panose="02010600040101010101" pitchFamily="2" charset="-122"/>
                  </a:rPr>
                  <a:t>L</a:t>
                </a:r>
                <a:r>
                  <a:rPr lang="zh-CN" altLang="zh-CN" dirty="0">
                    <a:ea typeface="华文楷体" panose="02010600040101010101" pitchFamily="2" charset="-122"/>
                  </a:rPr>
                  <a:t>，由于该节点有尚未扩展的子</a:t>
                </a:r>
                <a:r>
                  <a:rPr lang="zh-CN" altLang="en-US" dirty="0">
                    <a:ea typeface="华文楷体" panose="02010600040101010101" pitchFamily="2" charset="-122"/>
                  </a:rPr>
                  <a:t>结</a:t>
                </a:r>
                <a:r>
                  <a:rPr lang="zh-CN" altLang="zh-CN" dirty="0">
                    <a:ea typeface="华文楷体" panose="02010600040101010101" pitchFamily="2" charset="-122"/>
                  </a:rPr>
                  <a:t>点，因此选择阶段结束。</a:t>
                </a:r>
                <a:endParaRPr lang="zh-CN" altLang="en-US" dirty="0">
                  <a:ea typeface="华文楷体" panose="0201060004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936435" y="4454345"/>
                <a:ext cx="7766890" cy="1496692"/>
              </a:xfrm>
              <a:prstGeom prst="rect">
                <a:avLst/>
              </a:prstGeom>
              <a:blipFill rotWithShape="1">
                <a:blip r:embed="rId3"/>
                <a:stretch>
                  <a:fillRect l="-706" b="-6122"/>
                </a:stretch>
              </a:blipFill>
            </p:spPr>
            <p:txBody>
              <a:bodyPr/>
              <a:lstStyle/>
              <a:p>
                <a:r>
                  <a:rPr lang="zh-CN" altLang="en-US">
                    <a:noFill/>
                  </a:rPr>
                  <a:t> </a:t>
                </a:r>
              </a:p>
            </p:txBody>
          </p:sp>
        </mc:Fallback>
      </mc:AlternateContent>
      <p:sp>
        <p:nvSpPr>
          <p:cNvPr id="3" name="矩形 2"/>
          <p:cNvSpPr/>
          <p:nvPr/>
        </p:nvSpPr>
        <p:spPr>
          <a:xfrm>
            <a:off x="859316" y="4010139"/>
            <a:ext cx="7502486" cy="369332"/>
          </a:xfrm>
          <a:prstGeom prst="rect">
            <a:avLst/>
          </a:prstGeom>
        </p:spPr>
        <p:txBody>
          <a:bodyPr wrap="square">
            <a:spAutoFit/>
          </a:bodyPr>
          <a:lstStyle/>
          <a:p>
            <a:pPr algn="ctr"/>
            <a:r>
              <a:rPr lang="zh-CN" altLang="zh-CN" dirty="0"/>
              <a:t>图</a:t>
            </a:r>
            <a:r>
              <a:rPr lang="en-US" altLang="zh-CN" dirty="0"/>
              <a:t> 3.25 </a:t>
            </a:r>
            <a:r>
              <a:rPr lang="zh-CN" altLang="zh-CN" dirty="0"/>
              <a:t>蒙特卡洛树搜索算法。</a:t>
            </a:r>
            <a:r>
              <a:rPr lang="zh-CN" altLang="en-US" dirty="0"/>
              <a:t>结</a:t>
            </a:r>
            <a:r>
              <a:rPr lang="zh-CN" altLang="zh-CN" dirty="0"/>
              <a:t>点中数字代表总收益分数</a:t>
            </a:r>
            <a:r>
              <a:rPr lang="en-US" altLang="zh-CN" dirty="0"/>
              <a:t>/</a:t>
            </a:r>
            <a:r>
              <a:rPr lang="zh-CN" altLang="zh-CN" dirty="0"/>
              <a:t>被访问次数。</a:t>
            </a:r>
          </a:p>
        </p:txBody>
      </p:sp>
    </p:spTree>
    <p:extLst>
      <p:ext uri="{BB962C8B-B14F-4D97-AF65-F5344CB8AC3E}">
        <p14:creationId xmlns:p14="http://schemas.microsoft.com/office/powerpoint/2010/main" val="1526318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 name="矩形 2"/>
          <p:cNvSpPr/>
          <p:nvPr/>
        </p:nvSpPr>
        <p:spPr>
          <a:xfrm>
            <a:off x="947450" y="4059071"/>
            <a:ext cx="7612655" cy="2169825"/>
          </a:xfrm>
          <a:prstGeom prst="rect">
            <a:avLst/>
          </a:prstGeom>
        </p:spPr>
        <p:txBody>
          <a:bodyPr wrap="square">
            <a:spAutoFit/>
          </a:bodyPr>
          <a:lstStyle/>
          <a:p>
            <a:pPr>
              <a:lnSpc>
                <a:spcPct val="150000"/>
              </a:lnSpc>
            </a:pPr>
            <a:r>
              <a:rPr lang="zh-CN" altLang="zh-CN" dirty="0">
                <a:latin typeface="华文楷体" panose="02010600040101010101" pitchFamily="2" charset="-122"/>
                <a:ea typeface="华文楷体" panose="02010600040101010101" pitchFamily="2" charset="-122"/>
              </a:rPr>
              <a:t>在图</a:t>
            </a:r>
            <a:r>
              <a:rPr lang="en-US" altLang="zh-CN" dirty="0">
                <a:latin typeface="华文楷体" panose="02010600040101010101" pitchFamily="2" charset="-122"/>
                <a:ea typeface="华文楷体" panose="02010600040101010101" pitchFamily="2" charset="-122"/>
              </a:rPr>
              <a:t>3.25(b)</a:t>
            </a:r>
            <a:r>
              <a:rPr lang="zh-CN" altLang="zh-CN" dirty="0">
                <a:latin typeface="华文楷体" panose="02010600040101010101" pitchFamily="2" charset="-122"/>
                <a:ea typeface="华文楷体" panose="02010600040101010101" pitchFamily="2" charset="-122"/>
              </a:rPr>
              <a:t>中，算法随机扩展了</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的子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a:t>
            </a:r>
            <a:r>
              <a:rPr lang="en-US" altLang="zh-CN" dirty="0">
                <a:latin typeface="华文楷体" panose="02010600040101010101" pitchFamily="2" charset="-122"/>
                <a:ea typeface="华文楷体" panose="02010600040101010101" pitchFamily="2" charset="-122"/>
              </a:rPr>
              <a:t>C</a:t>
            </a:r>
            <a:r>
              <a:rPr lang="zh-CN" altLang="zh-CN" dirty="0">
                <a:latin typeface="华文楷体" panose="02010600040101010101" pitchFamily="2" charset="-122"/>
                <a:ea typeface="华文楷体" panose="02010600040101010101" pitchFamily="2" charset="-122"/>
              </a:rPr>
              <a:t>，将其总分数和被访问次数均初始化为</a:t>
            </a:r>
            <a:r>
              <a:rPr lang="en-US" altLang="zh-CN" dirty="0">
                <a:latin typeface="华文楷体" panose="02010600040101010101" pitchFamily="2" charset="-122"/>
                <a:ea typeface="华文楷体" panose="02010600040101010101" pitchFamily="2" charset="-122"/>
              </a:rPr>
              <a:t>0</a:t>
            </a:r>
            <a:r>
              <a:rPr lang="zh-CN" altLang="zh-CN" dirty="0">
                <a:latin typeface="华文楷体" panose="02010600040101010101" pitchFamily="2" charset="-122"/>
                <a:ea typeface="华文楷体" panose="02010600040101010101" pitchFamily="2" charset="-122"/>
              </a:rPr>
              <a:t>。注意，为了清晰地展示算法选择扩展的</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点，图</a:t>
            </a:r>
            <a:r>
              <a:rPr lang="en-US" altLang="zh-CN" dirty="0">
                <a:latin typeface="华文楷体" panose="02010600040101010101" pitchFamily="2" charset="-122"/>
                <a:ea typeface="华文楷体" panose="02010600040101010101" pitchFamily="2" charset="-122"/>
              </a:rPr>
              <a:t>3.25(b)</a:t>
            </a:r>
            <a:r>
              <a:rPr lang="zh-CN" altLang="zh-CN" dirty="0">
                <a:latin typeface="华文楷体" panose="02010600040101010101" pitchFamily="2" charset="-122"/>
                <a:ea typeface="华文楷体" panose="02010600040101010101" pitchFamily="2" charset="-122"/>
              </a:rPr>
              <a:t>画出了</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的其他未被扩展的子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点，并标记其</a:t>
            </a:r>
            <a:r>
              <a:rPr lang="en-US" altLang="zh-CN" dirty="0">
                <a:latin typeface="华文楷体" panose="02010600040101010101" pitchFamily="2" charset="-122"/>
                <a:ea typeface="华文楷体" panose="02010600040101010101" pitchFamily="2" charset="-122"/>
              </a:rPr>
              <a:t>UCB</a:t>
            </a:r>
            <a:r>
              <a:rPr lang="zh-CN" altLang="zh-CN" dirty="0">
                <a:latin typeface="华文楷体" panose="02010600040101010101" pitchFamily="2" charset="-122"/>
                <a:ea typeface="华文楷体" panose="02010600040101010101" pitchFamily="2" charset="-122"/>
              </a:rPr>
              <a:t>值为正无穷大，以表示算法下次访问到</a:t>
            </a:r>
            <a:r>
              <a:rPr lang="en-US" altLang="zh-CN" dirty="0">
                <a:latin typeface="华文楷体" panose="02010600040101010101" pitchFamily="2" charset="-122"/>
                <a:ea typeface="华文楷体" panose="02010600040101010101" pitchFamily="2" charset="-122"/>
              </a:rPr>
              <a:t>L</a:t>
            </a:r>
            <a:r>
              <a:rPr lang="zh-CN" altLang="zh-CN" dirty="0">
                <a:latin typeface="华文楷体" panose="02010600040101010101" pitchFamily="2" charset="-122"/>
                <a:ea typeface="华文楷体" panose="02010600040101010101" pitchFamily="2" charset="-122"/>
              </a:rPr>
              <a:t>时必然扩展这些未被扩展的</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点。图</a:t>
            </a:r>
            <a:r>
              <a:rPr lang="en-US" altLang="zh-CN" dirty="0">
                <a:latin typeface="华文楷体" panose="02010600040101010101" pitchFamily="2" charset="-122"/>
                <a:ea typeface="华文楷体" panose="02010600040101010101" pitchFamily="2" charset="-122"/>
              </a:rPr>
              <a:t>3.4.6(c)</a:t>
            </a:r>
            <a:r>
              <a:rPr lang="zh-CN" altLang="zh-CN" dirty="0">
                <a:latin typeface="华文楷体" panose="02010600040101010101" pitchFamily="2" charset="-122"/>
                <a:ea typeface="华文楷体" panose="02010600040101010101" pitchFamily="2" charset="-122"/>
              </a:rPr>
              <a:t>中采用随机策略模拟游戏直至完成游戏。当游戏完成时，终局得分为</a:t>
            </a:r>
            <a:r>
              <a:rPr lang="en-US" altLang="zh-CN" dirty="0">
                <a:latin typeface="华文楷体" panose="02010600040101010101" pitchFamily="2" charset="-122"/>
                <a:ea typeface="华文楷体" panose="02010600040101010101" pitchFamily="2" charset="-122"/>
              </a:rPr>
              <a:t>3</a:t>
            </a:r>
            <a:r>
              <a:rPr lang="zh-CN" altLang="zh-CN" dirty="0">
                <a:latin typeface="华文楷体" panose="02010600040101010101" pitchFamily="2" charset="-122"/>
                <a:ea typeface="华文楷体" panose="02010600040101010101" pitchFamily="2" charset="-122"/>
              </a:rPr>
              <a:t>。</a:t>
            </a:r>
          </a:p>
        </p:txBody>
      </p:sp>
      <p:pic>
        <p:nvPicPr>
          <p:cNvPr id="6" name="图片 5"/>
          <p:cNvPicPr/>
          <p:nvPr/>
        </p:nvPicPr>
        <p:blipFill>
          <a:blip r:embed="rId2"/>
          <a:stretch>
            <a:fillRect/>
          </a:stretch>
        </p:blipFill>
        <p:spPr>
          <a:xfrm>
            <a:off x="1196712" y="1035585"/>
            <a:ext cx="6217639" cy="2605221"/>
          </a:xfrm>
          <a:prstGeom prst="rect">
            <a:avLst/>
          </a:prstGeom>
        </p:spPr>
      </p:pic>
      <p:sp>
        <p:nvSpPr>
          <p:cNvPr id="7" name="矩形 6"/>
          <p:cNvSpPr/>
          <p:nvPr/>
        </p:nvSpPr>
        <p:spPr>
          <a:xfrm>
            <a:off x="859316" y="3640807"/>
            <a:ext cx="7502486" cy="369332"/>
          </a:xfrm>
          <a:prstGeom prst="rect">
            <a:avLst/>
          </a:prstGeom>
        </p:spPr>
        <p:txBody>
          <a:bodyPr wrap="square">
            <a:spAutoFit/>
          </a:bodyPr>
          <a:lstStyle/>
          <a:p>
            <a:pPr algn="ctr"/>
            <a:r>
              <a:rPr lang="zh-CN" altLang="zh-CN" dirty="0"/>
              <a:t>图</a:t>
            </a:r>
            <a:r>
              <a:rPr lang="en-US" altLang="zh-CN" dirty="0"/>
              <a:t> 3.25 </a:t>
            </a:r>
            <a:r>
              <a:rPr lang="zh-CN" altLang="zh-CN" dirty="0"/>
              <a:t>蒙特卡洛树搜索算法。</a:t>
            </a:r>
            <a:r>
              <a:rPr lang="zh-CN" altLang="en-US" dirty="0"/>
              <a:t>结</a:t>
            </a:r>
            <a:r>
              <a:rPr lang="zh-CN" altLang="zh-CN" dirty="0"/>
              <a:t>点中数字代表总收益分数</a:t>
            </a:r>
            <a:r>
              <a:rPr lang="en-US" altLang="zh-CN" dirty="0"/>
              <a:t>/</a:t>
            </a:r>
            <a:r>
              <a:rPr lang="zh-CN" altLang="zh-CN" dirty="0"/>
              <a:t>被访问次数。</a:t>
            </a:r>
          </a:p>
        </p:txBody>
      </p:sp>
    </p:spTree>
    <p:extLst>
      <p:ext uri="{BB962C8B-B14F-4D97-AF65-F5344CB8AC3E}">
        <p14:creationId xmlns:p14="http://schemas.microsoft.com/office/powerpoint/2010/main" val="3886243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p:nvPr/>
        </p:nvPicPr>
        <p:blipFill>
          <a:blip r:embed="rId2"/>
          <a:stretch>
            <a:fillRect/>
          </a:stretch>
        </p:blipFill>
        <p:spPr>
          <a:xfrm>
            <a:off x="1604337" y="833837"/>
            <a:ext cx="5274310" cy="2522220"/>
          </a:xfrm>
          <a:prstGeom prst="rect">
            <a:avLst/>
          </a:prstGeom>
        </p:spPr>
      </p:pic>
      <p:sp>
        <p:nvSpPr>
          <p:cNvPr id="2" name="矩形 1"/>
          <p:cNvSpPr/>
          <p:nvPr/>
        </p:nvSpPr>
        <p:spPr>
          <a:xfrm>
            <a:off x="506776" y="3506206"/>
            <a:ext cx="8262651" cy="3000821"/>
          </a:xfrm>
          <a:prstGeom prst="rect">
            <a:avLst/>
          </a:prstGeom>
        </p:spPr>
        <p:txBody>
          <a:bodyPr wrap="square">
            <a:spAutoFit/>
          </a:bodyPr>
          <a:lstStyle/>
          <a:p>
            <a:pPr>
              <a:lnSpc>
                <a:spcPct val="150000"/>
              </a:lnSpc>
            </a:pPr>
            <a:r>
              <a:rPr lang="zh-CN" altLang="zh-CN" dirty="0">
                <a:latin typeface="华文楷体" panose="02010600040101010101" pitchFamily="2" charset="-122"/>
                <a:ea typeface="华文楷体" panose="02010600040101010101" pitchFamily="2" charset="-122"/>
              </a:rPr>
              <a:t>在图</a:t>
            </a:r>
            <a:r>
              <a:rPr lang="en-US" altLang="zh-CN" dirty="0">
                <a:latin typeface="华文楷体" panose="02010600040101010101" pitchFamily="2" charset="-122"/>
                <a:ea typeface="华文楷体" panose="02010600040101010101" pitchFamily="2" charset="-122"/>
              </a:rPr>
              <a:t>3.4.6(d)</a:t>
            </a:r>
            <a:r>
              <a:rPr lang="zh-CN" altLang="zh-CN" dirty="0">
                <a:latin typeface="华文楷体" panose="02010600040101010101" pitchFamily="2" charset="-122"/>
                <a:ea typeface="华文楷体" panose="02010600040101010101" pitchFamily="2" charset="-122"/>
              </a:rPr>
              <a:t>中</a:t>
            </a:r>
            <a:r>
              <a:rPr lang="en-US" altLang="zh-CN"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点的总分被更新为</a:t>
            </a:r>
            <a:r>
              <a:rPr lang="en-US" altLang="zh-CN" dirty="0">
                <a:latin typeface="华文楷体" panose="02010600040101010101" pitchFamily="2" charset="-122"/>
                <a:ea typeface="华文楷体" panose="02010600040101010101" pitchFamily="2" charset="-122"/>
              </a:rPr>
              <a:t>-3</a:t>
            </a:r>
            <a:r>
              <a:rPr lang="zh-CN" altLang="zh-CN" dirty="0">
                <a:latin typeface="华文楷体" panose="02010600040101010101" pitchFamily="2" charset="-122"/>
                <a:ea typeface="华文楷体" panose="02010600040101010101" pitchFamily="2" charset="-122"/>
              </a:rPr>
              <a:t>，被访问次数被更新为</a:t>
            </a: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点的总分被更新为</a:t>
            </a:r>
            <a:r>
              <a:rPr lang="en-US" altLang="zh-CN" dirty="0">
                <a:latin typeface="华文楷体" panose="02010600040101010101" pitchFamily="2" charset="-122"/>
                <a:ea typeface="华文楷体" panose="02010600040101010101" pitchFamily="2" charset="-122"/>
              </a:rPr>
              <a:t>13</a:t>
            </a:r>
            <a:r>
              <a:rPr lang="zh-CN" altLang="zh-CN" dirty="0">
                <a:latin typeface="华文楷体" panose="02010600040101010101" pitchFamily="2" charset="-122"/>
                <a:ea typeface="华文楷体" panose="02010600040101010101" pitchFamily="2" charset="-122"/>
              </a:rPr>
              <a:t>，被访问次数被更新为</a:t>
            </a:r>
            <a:r>
              <a:rPr lang="en-US" altLang="zh-CN" dirty="0">
                <a:latin typeface="华文楷体" panose="02010600040101010101" pitchFamily="2" charset="-122"/>
                <a:ea typeface="华文楷体" panose="02010600040101010101" pitchFamily="2" charset="-122"/>
              </a:rPr>
              <a:t>2</a:t>
            </a:r>
            <a:r>
              <a:rPr lang="zh-CN" altLang="zh-CN" dirty="0">
                <a:latin typeface="华文楷体" panose="02010600040101010101" pitchFamily="2" charset="-122"/>
                <a:ea typeface="华文楷体" panose="02010600040101010101" pitchFamily="2" charset="-122"/>
              </a:rPr>
              <a:t>；根</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点的总分被更新为</a:t>
            </a:r>
            <a:r>
              <a:rPr lang="en-US" altLang="zh-CN" dirty="0">
                <a:latin typeface="华文楷体" panose="02010600040101010101" pitchFamily="2" charset="-122"/>
                <a:ea typeface="华文楷体" panose="02010600040101010101" pitchFamily="2" charset="-122"/>
              </a:rPr>
              <a:t>-18</a:t>
            </a:r>
            <a:r>
              <a:rPr lang="zh-CN" altLang="zh-CN" dirty="0">
                <a:latin typeface="华文楷体" panose="02010600040101010101" pitchFamily="2" charset="-122"/>
                <a:ea typeface="华文楷体" panose="02010600040101010101" pitchFamily="2" charset="-122"/>
              </a:rPr>
              <a:t>，被访问次数被更新为</a:t>
            </a:r>
            <a:r>
              <a:rPr lang="en-US" altLang="zh-CN" dirty="0">
                <a:latin typeface="华文楷体" panose="02010600040101010101" pitchFamily="2" charset="-122"/>
                <a:ea typeface="华文楷体" panose="02010600040101010101" pitchFamily="2" charset="-122"/>
              </a:rPr>
              <a:t>3</a:t>
            </a:r>
            <a:r>
              <a:rPr lang="zh-CN" altLang="zh-CN" dirty="0">
                <a:latin typeface="华文楷体" panose="02010600040101010101" pitchFamily="2" charset="-122"/>
                <a:ea typeface="华文楷体" panose="02010600040101010101" pitchFamily="2" charset="-122"/>
              </a:rPr>
              <a:t>。在更新时，会将</a:t>
            </a:r>
            <a:r>
              <a:rPr lang="en-US" altLang="zh-CN" dirty="0">
                <a:latin typeface="华文楷体" panose="02010600040101010101" pitchFamily="2" charset="-122"/>
                <a:ea typeface="华文楷体" panose="02010600040101010101" pitchFamily="2" charset="-122"/>
              </a:rPr>
              <a:t>MIN</a:t>
            </a:r>
            <a:r>
              <a:rPr lang="zh-CN" altLang="zh-CN" dirty="0">
                <a:latin typeface="华文楷体" panose="02010600040101010101" pitchFamily="2" charset="-122"/>
                <a:ea typeface="华文楷体" panose="02010600040101010101" pitchFamily="2" charset="-122"/>
              </a:rPr>
              <a:t>层</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点现有总分加上终局得分分数，</a:t>
            </a:r>
            <a:r>
              <a:rPr lang="en-US" altLang="zh-CN" dirty="0">
                <a:latin typeface="华文楷体" panose="02010600040101010101" pitchFamily="2" charset="-122"/>
                <a:ea typeface="华文楷体" panose="02010600040101010101" pitchFamily="2" charset="-122"/>
              </a:rPr>
              <a:t> MAX</a:t>
            </a:r>
            <a:r>
              <a:rPr lang="zh-CN" altLang="zh-CN" dirty="0">
                <a:latin typeface="华文楷体" panose="02010600040101010101" pitchFamily="2" charset="-122"/>
                <a:ea typeface="华文楷体" panose="02010600040101010101" pitchFamily="2" charset="-122"/>
              </a:rPr>
              <a:t>层</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点现有总分减去终局得分分数。这是因为在对抗搜索中，玩家</a:t>
            </a:r>
            <a:r>
              <a:rPr lang="en-US" altLang="zh-CN" dirty="0">
                <a:latin typeface="华文楷体" panose="02010600040101010101" pitchFamily="2" charset="-122"/>
                <a:ea typeface="华文楷体" panose="02010600040101010101" pitchFamily="2" charset="-122"/>
              </a:rPr>
              <a:t>MIN</a:t>
            </a:r>
            <a:r>
              <a:rPr lang="zh-CN" altLang="zh-CN" dirty="0">
                <a:latin typeface="华文楷体" panose="02010600040101010101" pitchFamily="2" charset="-122"/>
                <a:ea typeface="华文楷体" panose="02010600040101010101" pitchFamily="2" charset="-122"/>
              </a:rPr>
              <a:t>总是期望最小化终局得分，因此在</a:t>
            </a:r>
            <a:r>
              <a:rPr lang="en-US" altLang="zh-CN" dirty="0">
                <a:latin typeface="华文楷体" panose="02010600040101010101" pitchFamily="2" charset="-122"/>
                <a:ea typeface="华文楷体" panose="02010600040101010101" pitchFamily="2" charset="-122"/>
              </a:rPr>
              <a:t>MIN</a:t>
            </a:r>
            <a:r>
              <a:rPr lang="zh-CN" altLang="zh-CN" dirty="0">
                <a:latin typeface="华文楷体" panose="02010600040101010101" pitchFamily="2" charset="-122"/>
                <a:ea typeface="华文楷体" panose="02010600040101010101" pitchFamily="2" charset="-122"/>
              </a:rPr>
              <a:t>层选择其子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点时，其目标并非选取奖励最大化的子</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点，而是选择奖励最小化的</a:t>
            </a:r>
            <a:r>
              <a:rPr lang="zh-CN" altLang="en-US" dirty="0">
                <a:latin typeface="华文楷体" panose="02010600040101010101" pitchFamily="2" charset="-122"/>
                <a:ea typeface="华文楷体" panose="02010600040101010101" pitchFamily="2" charset="-122"/>
              </a:rPr>
              <a:t>结</a:t>
            </a:r>
            <a:r>
              <a:rPr lang="zh-CN" altLang="zh-CN" dirty="0">
                <a:latin typeface="华文楷体" panose="02010600040101010101" pitchFamily="2" charset="-122"/>
                <a:ea typeface="华文楷体" panose="02010600040101010101" pitchFamily="2" charset="-122"/>
              </a:rPr>
              <a:t>点，</a:t>
            </a:r>
            <a:r>
              <a:rPr lang="zh-CN" altLang="zh-CN" b="1" dirty="0">
                <a:solidFill>
                  <a:srgbClr val="C00000"/>
                </a:solidFill>
                <a:latin typeface="华文楷体" panose="02010600040101010101" pitchFamily="2" charset="-122"/>
                <a:ea typeface="华文楷体" panose="02010600040101010101" pitchFamily="2" charset="-122"/>
              </a:rPr>
              <a:t>为了统一使用</a:t>
            </a:r>
            <a:r>
              <a:rPr lang="en-US" altLang="zh-CN" b="1" dirty="0">
                <a:solidFill>
                  <a:srgbClr val="C00000"/>
                </a:solidFill>
                <a:latin typeface="华文楷体" panose="02010600040101010101" pitchFamily="2" charset="-122"/>
                <a:ea typeface="华文楷体" panose="02010600040101010101" pitchFamily="2" charset="-122"/>
              </a:rPr>
              <a:t>UCB1</a:t>
            </a:r>
            <a:r>
              <a:rPr lang="zh-CN" altLang="zh-CN" b="1" dirty="0">
                <a:solidFill>
                  <a:srgbClr val="C00000"/>
                </a:solidFill>
                <a:latin typeface="华文楷体" panose="02010600040101010101" pitchFamily="2" charset="-122"/>
                <a:ea typeface="华文楷体" panose="02010600040101010101" pitchFamily="2" charset="-122"/>
              </a:rPr>
              <a:t>算法求解，算法将</a:t>
            </a:r>
            <a:r>
              <a:rPr lang="en-US" altLang="zh-CN" b="1" dirty="0">
                <a:solidFill>
                  <a:srgbClr val="C00000"/>
                </a:solidFill>
                <a:latin typeface="华文楷体" panose="02010600040101010101" pitchFamily="2" charset="-122"/>
                <a:ea typeface="华文楷体" panose="02010600040101010101" pitchFamily="2" charset="-122"/>
              </a:rPr>
              <a:t>MIN</a:t>
            </a:r>
            <a:r>
              <a:rPr lang="zh-CN" altLang="zh-CN" b="1" dirty="0">
                <a:solidFill>
                  <a:srgbClr val="C00000"/>
                </a:solidFill>
                <a:latin typeface="华文楷体" panose="02010600040101010101" pitchFamily="2" charset="-122"/>
                <a:ea typeface="华文楷体" panose="02010600040101010101" pitchFamily="2" charset="-122"/>
              </a:rPr>
              <a:t>层的子</a:t>
            </a:r>
            <a:r>
              <a:rPr lang="zh-CN" altLang="en-US" b="1" dirty="0">
                <a:solidFill>
                  <a:srgbClr val="C00000"/>
                </a:solidFill>
                <a:latin typeface="华文楷体" panose="02010600040101010101" pitchFamily="2" charset="-122"/>
                <a:ea typeface="华文楷体" panose="02010600040101010101" pitchFamily="2" charset="-122"/>
              </a:rPr>
              <a:t>结</a:t>
            </a:r>
            <a:r>
              <a:rPr lang="zh-CN" altLang="zh-CN" b="1" dirty="0">
                <a:solidFill>
                  <a:srgbClr val="C00000"/>
                </a:solidFill>
                <a:latin typeface="华文楷体" panose="02010600040101010101" pitchFamily="2" charset="-122"/>
                <a:ea typeface="华文楷体" panose="02010600040101010101" pitchFamily="2" charset="-122"/>
              </a:rPr>
              <a:t>点（即</a:t>
            </a:r>
            <a:r>
              <a:rPr lang="en-US" altLang="zh-CN" b="1" dirty="0">
                <a:solidFill>
                  <a:srgbClr val="C00000"/>
                </a:solidFill>
                <a:latin typeface="华文楷体" panose="02010600040101010101" pitchFamily="2" charset="-122"/>
                <a:ea typeface="华文楷体" panose="02010600040101010101" pitchFamily="2" charset="-122"/>
              </a:rPr>
              <a:t>MAX</a:t>
            </a:r>
            <a:r>
              <a:rPr lang="zh-CN" altLang="zh-CN" b="1" dirty="0">
                <a:solidFill>
                  <a:srgbClr val="C00000"/>
                </a:solidFill>
                <a:latin typeface="华文楷体" panose="02010600040101010101" pitchFamily="2" charset="-122"/>
                <a:ea typeface="华文楷体" panose="02010600040101010101" pitchFamily="2" charset="-122"/>
              </a:rPr>
              <a:t>层</a:t>
            </a:r>
            <a:r>
              <a:rPr lang="zh-CN" altLang="en-US" b="1" dirty="0">
                <a:solidFill>
                  <a:srgbClr val="C00000"/>
                </a:solidFill>
                <a:latin typeface="华文楷体" panose="02010600040101010101" pitchFamily="2" charset="-122"/>
                <a:ea typeface="华文楷体" panose="02010600040101010101" pitchFamily="2" charset="-122"/>
              </a:rPr>
              <a:t>结</a:t>
            </a:r>
            <a:r>
              <a:rPr lang="zh-CN" altLang="zh-CN" b="1" dirty="0">
                <a:solidFill>
                  <a:srgbClr val="C00000"/>
                </a:solidFill>
                <a:latin typeface="华文楷体" panose="02010600040101010101" pitchFamily="2" charset="-122"/>
                <a:ea typeface="华文楷体" panose="02010600040101010101" pitchFamily="2" charset="-122"/>
              </a:rPr>
              <a:t>点）的总分记为其相反数。</a:t>
            </a:r>
          </a:p>
        </p:txBody>
      </p:sp>
    </p:spTree>
    <p:extLst>
      <p:ext uri="{BB962C8B-B14F-4D97-AF65-F5344CB8AC3E}">
        <p14:creationId xmlns:p14="http://schemas.microsoft.com/office/powerpoint/2010/main" val="1126948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289D4732-D72E-48B0-9EE2-F05A324F9BAF}"/>
              </a:ext>
            </a:extLst>
          </p:cNvPr>
          <p:cNvPicPr>
            <a:picLocks noChangeAspect="1"/>
          </p:cNvPicPr>
          <p:nvPr/>
        </p:nvPicPr>
        <p:blipFill>
          <a:blip r:embed="rId2"/>
          <a:stretch>
            <a:fillRect/>
          </a:stretch>
        </p:blipFill>
        <p:spPr>
          <a:xfrm>
            <a:off x="1169991" y="934654"/>
            <a:ext cx="6297241" cy="4881631"/>
          </a:xfrm>
          <a:prstGeom prst="rect">
            <a:avLst/>
          </a:prstGeom>
        </p:spPr>
      </p:pic>
      <p:sp>
        <p:nvSpPr>
          <p:cNvPr id="2" name="矩形 1"/>
          <p:cNvSpPr/>
          <p:nvPr/>
        </p:nvSpPr>
        <p:spPr>
          <a:xfrm>
            <a:off x="2374135" y="5926153"/>
            <a:ext cx="4572000" cy="584775"/>
          </a:xfrm>
          <a:prstGeom prst="rect">
            <a:avLst/>
          </a:prstGeom>
        </p:spPr>
        <p:txBody>
          <a:bodyPr>
            <a:spAutoFit/>
          </a:bodyPr>
          <a:lstStyle/>
          <a:p>
            <a:pPr algn="ctr"/>
            <a:r>
              <a:rPr lang="zh-CN" altLang="zh-CN" sz="1600" dirty="0"/>
              <a:t>图</a:t>
            </a:r>
            <a:r>
              <a:rPr lang="en-US" altLang="zh-CN" sz="1600" dirty="0"/>
              <a:t> 3.26 </a:t>
            </a:r>
            <a:r>
              <a:rPr lang="zh-CN" altLang="zh-CN" sz="1600" dirty="0"/>
              <a:t>一个更复杂的蒙特卡洛树搜索的例子，</a:t>
            </a:r>
            <a:r>
              <a:rPr lang="en-US" altLang="zh-CN" sz="1600" dirty="0"/>
              <a:t>UCB</a:t>
            </a:r>
            <a:r>
              <a:rPr lang="zh-CN" altLang="zh-CN" sz="1600" dirty="0"/>
              <a:t>值在对应节点边用红色字体标出</a:t>
            </a:r>
          </a:p>
        </p:txBody>
      </p:sp>
    </p:spTree>
    <p:extLst>
      <p:ext uri="{BB962C8B-B14F-4D97-AF65-F5344CB8AC3E}">
        <p14:creationId xmlns:p14="http://schemas.microsoft.com/office/powerpoint/2010/main" val="1184704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519018" y="282276"/>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对抗搜索：</a:t>
            </a:r>
            <a:r>
              <a:rPr lang="zh-CN" altLang="en-US" sz="2800" b="1" dirty="0">
                <a:ea typeface="微软雅黑" panose="020B0503020204020204" pitchFamily="34" charset="-122"/>
                <a:sym typeface="Calibri" panose="020F0502020204030204" pitchFamily="34" charset="0"/>
              </a:rPr>
              <a:t>蒙特卡洛树搜索</a:t>
            </a:r>
            <a:br>
              <a:rPr lang="zh-CN" altLang="en-US" sz="2800" b="1" dirty="0">
                <a:ea typeface="微软雅黑" panose="020B0503020204020204" pitchFamily="34" charset="-122"/>
                <a:sym typeface="Calibri" panose="020F0502020204030204" pitchFamily="34"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C51DFCF3-B1CC-4414-A0E9-3C52399568C6}"/>
              </a:ext>
            </a:extLst>
          </p:cNvPr>
          <p:cNvPicPr>
            <a:picLocks noChangeAspect="1"/>
          </p:cNvPicPr>
          <p:nvPr/>
        </p:nvPicPr>
        <p:blipFill>
          <a:blip r:embed="rId2"/>
          <a:stretch>
            <a:fillRect/>
          </a:stretch>
        </p:blipFill>
        <p:spPr>
          <a:xfrm>
            <a:off x="684727" y="940003"/>
            <a:ext cx="2932254" cy="5621628"/>
          </a:xfrm>
          <a:prstGeom prst="rect">
            <a:avLst/>
          </a:prstGeom>
        </p:spPr>
      </p:pic>
      <p:grpSp>
        <p:nvGrpSpPr>
          <p:cNvPr id="10" name="组合 9">
            <a:extLst>
              <a:ext uri="{FF2B5EF4-FFF2-40B4-BE49-F238E27FC236}">
                <a16:creationId xmlns:a16="http://schemas.microsoft.com/office/drawing/2014/main" id="{950205F9-5790-4A4E-B625-4F2394C9C907}"/>
              </a:ext>
            </a:extLst>
          </p:cNvPr>
          <p:cNvGrpSpPr/>
          <p:nvPr/>
        </p:nvGrpSpPr>
        <p:grpSpPr>
          <a:xfrm>
            <a:off x="4707196" y="1003617"/>
            <a:ext cx="3752077" cy="5395358"/>
            <a:chOff x="4557106" y="1081221"/>
            <a:chExt cx="3752077" cy="5395358"/>
          </a:xfrm>
        </p:grpSpPr>
        <p:pic>
          <p:nvPicPr>
            <p:cNvPr id="7" name="图片 6">
              <a:extLst>
                <a:ext uri="{FF2B5EF4-FFF2-40B4-BE49-F238E27FC236}">
                  <a16:creationId xmlns:a16="http://schemas.microsoft.com/office/drawing/2014/main" id="{D9BC60D5-EDDC-4A5F-B0EF-CF068F0D12CA}"/>
                </a:ext>
              </a:extLst>
            </p:cNvPr>
            <p:cNvPicPr>
              <a:picLocks noChangeAspect="1"/>
            </p:cNvPicPr>
            <p:nvPr/>
          </p:nvPicPr>
          <p:blipFill>
            <a:blip r:embed="rId3"/>
            <a:stretch>
              <a:fillRect/>
            </a:stretch>
          </p:blipFill>
          <p:spPr>
            <a:xfrm>
              <a:off x="4572000" y="3472413"/>
              <a:ext cx="3737183" cy="3004166"/>
            </a:xfrm>
            <a:prstGeom prst="rect">
              <a:avLst/>
            </a:prstGeom>
          </p:spPr>
        </p:pic>
        <p:pic>
          <p:nvPicPr>
            <p:cNvPr id="9" name="图片 8">
              <a:extLst>
                <a:ext uri="{FF2B5EF4-FFF2-40B4-BE49-F238E27FC236}">
                  <a16:creationId xmlns:a16="http://schemas.microsoft.com/office/drawing/2014/main" id="{C5C5F6B1-365A-4F2C-AF8A-2ABA0F5173C3}"/>
                </a:ext>
              </a:extLst>
            </p:cNvPr>
            <p:cNvPicPr>
              <a:picLocks noChangeAspect="1"/>
            </p:cNvPicPr>
            <p:nvPr/>
          </p:nvPicPr>
          <p:blipFill>
            <a:blip r:embed="rId4"/>
            <a:stretch>
              <a:fillRect/>
            </a:stretch>
          </p:blipFill>
          <p:spPr>
            <a:xfrm>
              <a:off x="4557106" y="1081221"/>
              <a:ext cx="3752077" cy="2474904"/>
            </a:xfrm>
            <a:prstGeom prst="rect">
              <a:avLst/>
            </a:prstGeom>
          </p:spPr>
        </p:pic>
      </p:grpSp>
    </p:spTree>
    <p:extLst>
      <p:ext uri="{BB962C8B-B14F-4D97-AF65-F5344CB8AC3E}">
        <p14:creationId xmlns:p14="http://schemas.microsoft.com/office/powerpoint/2010/main" val="1534015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20715" y="15007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作业内容</a:t>
            </a:r>
          </a:p>
        </p:txBody>
      </p:sp>
      <p:sp>
        <p:nvSpPr>
          <p:cNvPr id="2" name="矩形 1"/>
          <p:cNvSpPr/>
          <p:nvPr/>
        </p:nvSpPr>
        <p:spPr>
          <a:xfrm>
            <a:off x="220043" y="965397"/>
            <a:ext cx="8652072" cy="5909310"/>
          </a:xfrm>
          <a:prstGeom prst="rect">
            <a:avLst/>
          </a:prstGeom>
        </p:spPr>
        <p:txBody>
          <a:bodyPr wrap="square">
            <a:spAutoFit/>
          </a:bodyPr>
          <a:lstStyle/>
          <a:p>
            <a:pPr lvl="0">
              <a:lnSpc>
                <a:spcPct val="200000"/>
              </a:lnSpc>
            </a:pPr>
            <a:r>
              <a:rPr lang="zh-CN" altLang="zh-CN" b="1" dirty="0"/>
              <a:t>黑白棋（</a:t>
            </a:r>
            <a:r>
              <a:rPr lang="en-US" altLang="zh-CN" b="1" dirty="0"/>
              <a:t>Mini </a:t>
            </a:r>
            <a:r>
              <a:rPr lang="en-US" altLang="zh-CN" b="1" dirty="0" err="1"/>
              <a:t>AlphaGo</a:t>
            </a:r>
            <a:r>
              <a:rPr lang="zh-CN" altLang="zh-CN" b="1" dirty="0"/>
              <a:t>）</a:t>
            </a:r>
            <a:endParaRPr lang="zh-CN" altLang="zh-CN" dirty="0"/>
          </a:p>
          <a:p>
            <a:pPr>
              <a:lnSpc>
                <a:spcPct val="200000"/>
              </a:lnSpc>
            </a:pPr>
            <a:r>
              <a:rPr lang="zh-CN" altLang="zh-CN" dirty="0"/>
              <a:t>黑白棋</a:t>
            </a:r>
            <a:r>
              <a:rPr lang="en-US" altLang="zh-CN" dirty="0"/>
              <a:t>(</a:t>
            </a:r>
            <a:r>
              <a:rPr lang="en-US" altLang="zh-CN" dirty="0" err="1"/>
              <a:t>Reversi</a:t>
            </a:r>
            <a:r>
              <a:rPr lang="en-US" altLang="zh-CN" dirty="0"/>
              <a:t>)</a:t>
            </a:r>
            <a:r>
              <a:rPr lang="zh-CN" altLang="zh-CN" dirty="0"/>
              <a:t>，也叫苹果棋，翻转棋，是一个经典的策略性游戏。一般棋子双面为黑白两色，故称</a:t>
            </a:r>
            <a:r>
              <a:rPr lang="en-US" altLang="zh-CN" dirty="0"/>
              <a:t>“</a:t>
            </a:r>
            <a:r>
              <a:rPr lang="zh-CN" altLang="zh-CN" dirty="0"/>
              <a:t>黑白棋</a:t>
            </a:r>
            <a:r>
              <a:rPr lang="en-US" altLang="zh-CN" dirty="0"/>
              <a:t>”</a:t>
            </a:r>
            <a:r>
              <a:rPr lang="zh-CN" altLang="zh-CN" dirty="0"/>
              <a:t>。因为行棋之时将对方棋子翻转，变为己方棋子，故又称</a:t>
            </a:r>
            <a:r>
              <a:rPr lang="en-US" altLang="zh-CN" dirty="0"/>
              <a:t>“</a:t>
            </a:r>
            <a:r>
              <a:rPr lang="zh-CN" altLang="zh-CN" dirty="0"/>
              <a:t>翻转棋</a:t>
            </a:r>
            <a:r>
              <a:rPr lang="en-US" altLang="zh-CN" dirty="0"/>
              <a:t>”(</a:t>
            </a:r>
            <a:r>
              <a:rPr lang="en-US" altLang="zh-CN" dirty="0" err="1"/>
              <a:t>Reversi</a:t>
            </a:r>
            <a:r>
              <a:rPr lang="en-US" altLang="zh-CN" dirty="0"/>
              <a:t>)</a:t>
            </a:r>
            <a:r>
              <a:rPr lang="zh-CN" altLang="zh-CN" dirty="0"/>
              <a:t>。使用</a:t>
            </a:r>
            <a:r>
              <a:rPr lang="en-US" altLang="zh-CN" dirty="0"/>
              <a:t>8x8</a:t>
            </a:r>
            <a:r>
              <a:rPr lang="zh-CN" altLang="zh-CN" dirty="0"/>
              <a:t>的棋盘</a:t>
            </a:r>
            <a:r>
              <a:rPr lang="en-US" altLang="zh-CN" dirty="0"/>
              <a:t>,</a:t>
            </a:r>
            <a:r>
              <a:rPr lang="zh-CN" altLang="zh-CN" dirty="0"/>
              <a:t>由两人执黑子和白子轮流下棋，最后子多方为胜方。</a:t>
            </a:r>
            <a:endParaRPr lang="en-US" altLang="zh-CN" dirty="0"/>
          </a:p>
          <a:p>
            <a:pPr>
              <a:lnSpc>
                <a:spcPct val="200000"/>
              </a:lnSpc>
            </a:pPr>
            <a:r>
              <a:rPr lang="zh-CN" altLang="zh-CN" b="1" dirty="0"/>
              <a:t>实验要求</a:t>
            </a:r>
            <a:endParaRPr lang="zh-CN" altLang="zh-CN" dirty="0"/>
          </a:p>
          <a:p>
            <a:pPr marL="285750" lvl="0" indent="-285750">
              <a:buFont typeface="Wingdings" panose="05000000000000000000" pitchFamily="2" charset="2"/>
              <a:buChar char="l"/>
            </a:pPr>
            <a:r>
              <a:rPr lang="zh-CN" altLang="zh-CN" sz="1600" dirty="0"/>
              <a:t>使用</a:t>
            </a:r>
            <a:r>
              <a:rPr lang="en-US" altLang="zh-CN" sz="1600" dirty="0"/>
              <a:t>MCTS</a:t>
            </a:r>
            <a:r>
              <a:rPr lang="zh-CN" altLang="zh-CN" sz="1600" dirty="0"/>
              <a:t>算法实现</a:t>
            </a:r>
            <a:r>
              <a:rPr lang="en-US" altLang="zh-CN" sz="1600" dirty="0"/>
              <a:t>Mini </a:t>
            </a:r>
            <a:r>
              <a:rPr lang="en-US" altLang="zh-CN" sz="1600" dirty="0" err="1"/>
              <a:t>AlphaGo</a:t>
            </a:r>
            <a:r>
              <a:rPr lang="en-US" altLang="zh-CN" sz="1600" dirty="0"/>
              <a:t> for </a:t>
            </a:r>
            <a:r>
              <a:rPr lang="en-US" altLang="zh-CN" sz="1600" dirty="0" err="1"/>
              <a:t>Reversi</a:t>
            </a:r>
            <a:endParaRPr lang="zh-CN" altLang="zh-CN" sz="1600" dirty="0"/>
          </a:p>
          <a:p>
            <a:pPr marL="285750" lvl="0" indent="-285750">
              <a:buFont typeface="Wingdings" panose="05000000000000000000" pitchFamily="2" charset="2"/>
              <a:buChar char="l"/>
            </a:pPr>
            <a:r>
              <a:rPr lang="en-US" altLang="zh-CN" sz="1600" dirty="0"/>
              <a:t>MCTS</a:t>
            </a:r>
            <a:r>
              <a:rPr lang="zh-CN" altLang="zh-CN" sz="1600" dirty="0"/>
              <a:t>算法部分需要自己实现，尽量不使用现成的包，工具或者接口</a:t>
            </a:r>
          </a:p>
          <a:p>
            <a:pPr marL="285750" lvl="0" indent="-285750">
              <a:buFont typeface="Wingdings" panose="05000000000000000000" pitchFamily="2" charset="2"/>
              <a:buChar char="l"/>
            </a:pPr>
            <a:r>
              <a:rPr lang="zh-CN" altLang="zh-CN" sz="1600" dirty="0"/>
              <a:t>在博弈过程中，</a:t>
            </a:r>
            <a:r>
              <a:rPr lang="en-US" altLang="zh-CN" sz="1600" dirty="0"/>
              <a:t>Mini </a:t>
            </a:r>
            <a:r>
              <a:rPr lang="en-US" altLang="zh-CN" sz="1600" dirty="0" err="1"/>
              <a:t>AlphaGo</a:t>
            </a:r>
            <a:r>
              <a:rPr lang="zh-CN" altLang="zh-CN" sz="1600" dirty="0"/>
              <a:t>每一步所花费的时间以及总时间需要显示出来</a:t>
            </a:r>
          </a:p>
          <a:p>
            <a:pPr marL="285750" lvl="0" indent="-285750">
              <a:buFont typeface="Wingdings" panose="05000000000000000000" pitchFamily="2" charset="2"/>
              <a:buChar char="l"/>
            </a:pPr>
            <a:r>
              <a:rPr lang="zh-CN" altLang="zh-CN" sz="1600" dirty="0"/>
              <a:t>需要有简单的图形界面用于人机博弈交互</a:t>
            </a:r>
          </a:p>
          <a:p>
            <a:pPr marL="285750" lvl="0" indent="-285750">
              <a:buFont typeface="Wingdings" panose="05000000000000000000" pitchFamily="2" charset="2"/>
              <a:buChar char="l"/>
            </a:pPr>
            <a:r>
              <a:rPr lang="zh-CN" altLang="zh-CN" sz="1600" dirty="0"/>
              <a:t>使用</a:t>
            </a:r>
            <a:r>
              <a:rPr lang="en-US" altLang="zh-CN" sz="1600" dirty="0"/>
              <a:t>Python</a:t>
            </a:r>
            <a:r>
              <a:rPr lang="zh-CN" altLang="zh-CN" sz="1600" dirty="0"/>
              <a:t>语言</a:t>
            </a:r>
            <a:endParaRPr lang="en-US" altLang="zh-CN" sz="1600" dirty="0"/>
          </a:p>
          <a:p>
            <a:pPr lvl="0"/>
            <a:endParaRPr lang="zh-CN" altLang="zh-CN" dirty="0"/>
          </a:p>
          <a:p>
            <a:pPr>
              <a:lnSpc>
                <a:spcPct val="150000"/>
              </a:lnSpc>
            </a:pPr>
            <a:r>
              <a:rPr lang="en-US" altLang="zh-CN" dirty="0"/>
              <a:t>4</a:t>
            </a:r>
            <a:r>
              <a:rPr lang="zh-CN" altLang="en-US" dirty="0"/>
              <a:t>月</a:t>
            </a:r>
            <a:r>
              <a:rPr lang="en-US" altLang="zh-CN"/>
              <a:t>12</a:t>
            </a:r>
            <a:r>
              <a:rPr lang="zh-CN" altLang="en-US"/>
              <a:t>日</a:t>
            </a:r>
            <a:r>
              <a:rPr lang="zh-CN" altLang="en-US" dirty="0"/>
              <a:t>（周一）布置，</a:t>
            </a:r>
            <a:r>
              <a:rPr lang="en-US" altLang="zh-CN" dirty="0"/>
              <a:t>4</a:t>
            </a:r>
            <a:r>
              <a:rPr lang="zh-CN" altLang="en-US" dirty="0"/>
              <a:t>月</a:t>
            </a:r>
            <a:r>
              <a:rPr lang="en-US" altLang="zh-CN" dirty="0"/>
              <a:t>24</a:t>
            </a:r>
            <a:r>
              <a:rPr lang="zh-CN" altLang="en-US" dirty="0"/>
              <a:t>日晚上</a:t>
            </a:r>
            <a:r>
              <a:rPr lang="en-US" altLang="zh-CN" dirty="0"/>
              <a:t>12</a:t>
            </a:r>
            <a:r>
              <a:rPr lang="zh-CN" altLang="en-US" dirty="0"/>
              <a:t>点前完成。</a:t>
            </a:r>
            <a:endParaRPr lang="en-US" altLang="zh-CN" dirty="0"/>
          </a:p>
          <a:p>
            <a:pPr>
              <a:lnSpc>
                <a:spcPct val="150000"/>
              </a:lnSpc>
            </a:pPr>
            <a:endParaRPr lang="zh-CN" altLang="zh-CN" dirty="0"/>
          </a:p>
        </p:txBody>
      </p:sp>
    </p:spTree>
    <p:extLst>
      <p:ext uri="{BB962C8B-B14F-4D97-AF65-F5344CB8AC3E}">
        <p14:creationId xmlns:p14="http://schemas.microsoft.com/office/powerpoint/2010/main" val="3751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搜索树：用一棵树来记录算法探索过的路径</a:t>
            </a:r>
          </a:p>
        </p:txBody>
      </p:sp>
      <p:pic>
        <p:nvPicPr>
          <p:cNvPr id="6" name="图片 5"/>
          <p:cNvPicPr/>
          <p:nvPr/>
        </p:nvPicPr>
        <p:blipFill>
          <a:blip r:embed="rId2"/>
          <a:stretch>
            <a:fillRect/>
          </a:stretch>
        </p:blipFill>
        <p:spPr>
          <a:xfrm>
            <a:off x="308472" y="1628636"/>
            <a:ext cx="3154948" cy="293370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308472" y="4562336"/>
                <a:ext cx="3356698" cy="1077218"/>
              </a:xfrm>
              <a:prstGeom prst="rect">
                <a:avLst/>
              </a:prstGeom>
            </p:spPr>
            <p:txBody>
              <a:bodyPr wrap="square">
                <a:spAutoFit/>
              </a:bodyPr>
              <a:lstStyle/>
              <a:p>
                <a:pPr algn="ctr"/>
                <a:r>
                  <a:rPr lang="zh-CN" altLang="zh-CN" sz="1600" dirty="0"/>
                  <a:t> </a:t>
                </a:r>
                <a:r>
                  <a:rPr lang="zh-CN" altLang="en-US" sz="1600" dirty="0"/>
                  <a:t>图</a:t>
                </a:r>
                <a:r>
                  <a:rPr lang="en-US" altLang="zh-CN" sz="1600" dirty="0"/>
                  <a:t>3.2  </a:t>
                </a:r>
                <a:r>
                  <a:rPr lang="zh-CN" altLang="zh-CN" sz="1600" dirty="0"/>
                  <a:t>搜索树示例（对应图</a:t>
                </a:r>
                <a:r>
                  <a:rPr lang="en-US" altLang="zh-CN" sz="1600" dirty="0"/>
                  <a:t>3.1</a:t>
                </a:r>
                <a:r>
                  <a:rPr lang="zh-CN" altLang="zh-CN" sz="1600" dirty="0"/>
                  <a:t>中路径问题。搜索树第三层中标号为</a:t>
                </a:r>
                <a14:m>
                  <m:oMath xmlns:m="http://schemas.openxmlformats.org/officeDocument/2006/math">
                    <m:r>
                      <a:rPr lang="en-US" altLang="zh-CN" sz="1600" b="0" i="1">
                        <a:latin typeface="Cambria Math" panose="02040503050406030204" pitchFamily="18" charset="0"/>
                      </a:rPr>
                      <m:t>𝐴</m:t>
                    </m:r>
                  </m:oMath>
                </a14:m>
                <a:r>
                  <a:rPr lang="zh-CN" altLang="zh-CN" sz="1600" dirty="0"/>
                  <a:t>的三个节点由于具有从初始</a:t>
                </a:r>
                <a:r>
                  <a:rPr lang="zh-CN" altLang="en-US" sz="1600" dirty="0"/>
                  <a:t>结</a:t>
                </a:r>
                <a:r>
                  <a:rPr lang="zh-CN" altLang="zh-CN" sz="1600" dirty="0"/>
                  <a:t>点到达其的不同路径而属于不同</a:t>
                </a:r>
                <a:r>
                  <a:rPr lang="zh-CN" altLang="en-US" sz="1600" dirty="0"/>
                  <a:t>结</a:t>
                </a:r>
                <a:r>
                  <a:rPr lang="zh-CN" altLang="zh-CN" sz="1600" dirty="0"/>
                  <a:t>点）</a:t>
                </a:r>
              </a:p>
            </p:txBody>
          </p:sp>
        </mc:Choice>
        <mc:Fallback xmlns="">
          <p:sp>
            <p:nvSpPr>
              <p:cNvPr id="2" name="矩形 1"/>
              <p:cNvSpPr>
                <a:spLocks noRot="1" noChangeAspect="1" noMove="1" noResize="1" noEditPoints="1" noAdjustHandles="1" noChangeArrowheads="1" noChangeShapeType="1" noTextEdit="1"/>
              </p:cNvSpPr>
              <p:nvPr/>
            </p:nvSpPr>
            <p:spPr>
              <a:xfrm>
                <a:off x="308472" y="4562336"/>
                <a:ext cx="3356698" cy="1077218"/>
              </a:xfrm>
              <a:prstGeom prst="rect">
                <a:avLst/>
              </a:prstGeom>
              <a:blipFill rotWithShape="1">
                <a:blip r:embed="rId3"/>
                <a:stretch>
                  <a:fillRect t="-2260" r="-182" b="-56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665170" y="1280154"/>
                <a:ext cx="5401712" cy="4801314"/>
              </a:xfrm>
              <a:prstGeom prst="rect">
                <a:avLst/>
              </a:prstGeom>
            </p:spPr>
            <p:txBody>
              <a:bodyPr wrap="square">
                <a:spAutoFit/>
              </a:bodyPr>
              <a:lstStyle/>
              <a:p>
                <a:pPr marL="342900" indent="-342900">
                  <a:buFont typeface="Wingdings" panose="05000000000000000000" pitchFamily="2" charset="2"/>
                  <a:buChar char="l"/>
                </a:pPr>
                <a:r>
                  <a:rPr lang="zh-CN" altLang="zh-CN" dirty="0"/>
                  <a:t>搜索树第三层中有三个标号均为</a:t>
                </a:r>
                <a14:m>
                  <m:oMath xmlns:m="http://schemas.openxmlformats.org/officeDocument/2006/math">
                    <m:r>
                      <m:rPr>
                        <m:sty m:val="p"/>
                      </m:rPr>
                      <a:rPr lang="en-US" altLang="zh-CN">
                        <a:latin typeface="Cambria Math"/>
                      </a:rPr>
                      <m:t>A</m:t>
                    </m:r>
                  </m:oMath>
                </a14:m>
                <a:r>
                  <a:rPr lang="zh-CN" altLang="zh-CN" dirty="0"/>
                  <a:t>的</a:t>
                </a:r>
                <a:r>
                  <a:rPr lang="zh-CN" altLang="en-US" dirty="0"/>
                  <a:t>结点</a:t>
                </a:r>
                <a:r>
                  <a:rPr lang="zh-CN" altLang="zh-CN" dirty="0"/>
                  <a:t>，它们在图中分别被圆圈、正方形和三角形框住。虽然这三个标号均为</a:t>
                </a:r>
                <a14:m>
                  <m:oMath xmlns:m="http://schemas.openxmlformats.org/officeDocument/2006/math">
                    <m:r>
                      <m:rPr>
                        <m:sty m:val="p"/>
                      </m:rPr>
                      <a:rPr lang="en-US" altLang="zh-CN">
                        <a:latin typeface="Cambria Math"/>
                      </a:rPr>
                      <m:t>A</m:t>
                    </m:r>
                  </m:oMath>
                </a14:m>
                <a:r>
                  <a:rPr lang="zh-CN" altLang="zh-CN" dirty="0"/>
                  <a:t>的</a:t>
                </a:r>
                <a:r>
                  <a:rPr lang="zh-CN" altLang="en-US" dirty="0"/>
                  <a:t>结</a:t>
                </a:r>
                <a:r>
                  <a:rPr lang="zh-CN" altLang="zh-CN" dirty="0"/>
                  <a:t>点对应同一个城市，即三个标号为</a:t>
                </a:r>
                <a14:m>
                  <m:oMath xmlns:m="http://schemas.openxmlformats.org/officeDocument/2006/math">
                    <m:r>
                      <m:rPr>
                        <m:sty m:val="p"/>
                      </m:rPr>
                      <a:rPr lang="en-US" altLang="zh-CN">
                        <a:latin typeface="Cambria Math"/>
                      </a:rPr>
                      <m:t>A</m:t>
                    </m:r>
                  </m:oMath>
                </a14:m>
                <a:r>
                  <a:rPr lang="zh-CN" altLang="zh-CN" dirty="0"/>
                  <a:t>的</a:t>
                </a:r>
                <a:r>
                  <a:rPr lang="zh-CN" altLang="en-US" dirty="0"/>
                  <a:t>结</a:t>
                </a:r>
                <a:r>
                  <a:rPr lang="zh-CN" altLang="zh-CN" dirty="0"/>
                  <a:t>点所对应状态相同，但是这三个节点在搜索树中却是不同</a:t>
                </a:r>
                <a:r>
                  <a:rPr lang="zh-CN" altLang="en-US" dirty="0"/>
                  <a:t>结</a:t>
                </a:r>
                <a:r>
                  <a:rPr lang="zh-CN" altLang="zh-CN" dirty="0"/>
                  <a:t>点，因为它们分别代表了从初始状态出发到达城市</a:t>
                </a:r>
                <a14:m>
                  <m:oMath xmlns:m="http://schemas.openxmlformats.org/officeDocument/2006/math">
                    <m:r>
                      <m:rPr>
                        <m:sty m:val="p"/>
                      </m:rPr>
                      <a:rPr lang="en-US" altLang="zh-CN">
                        <a:latin typeface="Cambria Math"/>
                      </a:rPr>
                      <m:t>A</m:t>
                    </m:r>
                  </m:oMath>
                </a14:m>
                <a:r>
                  <a:rPr lang="zh-CN" altLang="zh-CN" dirty="0"/>
                  <a:t>的三条不同路径。</a:t>
                </a: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zh-CN" dirty="0"/>
                  <a:t>这三个</a:t>
                </a:r>
                <a:r>
                  <a:rPr lang="zh-CN" altLang="en-US" dirty="0"/>
                  <a:t>结</a:t>
                </a:r>
                <a:r>
                  <a:rPr lang="zh-CN" altLang="zh-CN" dirty="0"/>
                  <a:t>点表示的路径分别为：</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B</m:t>
                    </m:r>
                    <m:r>
                      <a:rPr lang="en-US" altLang="zh-CN">
                        <a:latin typeface="Cambria Math" panose="02040503050406030204" pitchFamily="18" charset="0"/>
                      </a:rPr>
                      <m:t>→</m:t>
                    </m:r>
                    <m:r>
                      <m:rPr>
                        <m:sty m:val="p"/>
                      </m:rPr>
                      <a:rPr lang="en-US" altLang="zh-CN">
                        <a:latin typeface="Cambria Math" panose="02040503050406030204" pitchFamily="18" charset="0"/>
                      </a:rPr>
                      <m:t>A</m:t>
                    </m:r>
                  </m:oMath>
                </a14:m>
                <a:r>
                  <a:rPr lang="zh-CN" altLang="zh-CN" dirty="0"/>
                  <a:t>、</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D</m:t>
                    </m:r>
                    <m:r>
                      <a:rPr lang="en-US" altLang="zh-CN">
                        <a:latin typeface="Cambria Math" panose="02040503050406030204" pitchFamily="18" charset="0"/>
                      </a:rPr>
                      <m:t>→</m:t>
                    </m:r>
                    <m:r>
                      <m:rPr>
                        <m:sty m:val="p"/>
                      </m:rPr>
                      <a:rPr lang="en-US" altLang="zh-CN">
                        <a:latin typeface="Cambria Math" panose="02040503050406030204" pitchFamily="18" charset="0"/>
                      </a:rPr>
                      <m:t>A</m:t>
                    </m:r>
                  </m:oMath>
                </a14:m>
                <a:r>
                  <a:rPr lang="zh-CN" altLang="zh-CN" dirty="0"/>
                  <a:t>和</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r>
                      <m:rPr>
                        <m:sty m:val="p"/>
                      </m:rPr>
                      <a:rPr lang="en-US" altLang="zh-CN">
                        <a:latin typeface="Cambria Math" panose="02040503050406030204" pitchFamily="18" charset="0"/>
                      </a:rPr>
                      <m:t>E</m:t>
                    </m:r>
                    <m:r>
                      <a:rPr lang="en-US" altLang="zh-CN">
                        <a:latin typeface="Cambria Math" panose="02040503050406030204" pitchFamily="18" charset="0"/>
                      </a:rPr>
                      <m:t>→</m:t>
                    </m:r>
                    <m:r>
                      <m:rPr>
                        <m:sty m:val="p"/>
                      </m:rPr>
                      <a:rPr lang="en-US" altLang="zh-CN">
                        <a:latin typeface="Cambria Math" panose="02040503050406030204" pitchFamily="18" charset="0"/>
                      </a:rPr>
                      <m:t>A</m:t>
                    </m:r>
                  </m:oMath>
                </a14:m>
                <a:r>
                  <a:rPr lang="zh-CN" altLang="zh-CN" dirty="0"/>
                  <a:t>。因此需要注意的是，在搜索树中，同一个标号一定表示相同的状态，其含义为智能体当前所在的城市，但是一个标号可能有多个的</a:t>
                </a:r>
                <a:r>
                  <a:rPr lang="zh-CN" altLang="en-US" dirty="0"/>
                  <a:t>结</a:t>
                </a:r>
                <a:r>
                  <a:rPr lang="zh-CN" altLang="zh-CN" dirty="0"/>
                  <a:t>点与之对应，不同的</a:t>
                </a:r>
                <a:r>
                  <a:rPr lang="zh-CN" altLang="en-US" dirty="0"/>
                  <a:t>结</a:t>
                </a:r>
                <a:r>
                  <a:rPr lang="zh-CN" altLang="zh-CN" dirty="0"/>
                  <a:t>点对应了从初始状态出发的不同路径。</a:t>
                </a:r>
                <a:endParaRPr lang="en-US" altLang="zh-CN" dirty="0"/>
              </a:p>
              <a:p>
                <a:pPr marL="342900" indent="-342900">
                  <a:buFont typeface="Wingdings" panose="05000000000000000000" pitchFamily="2" charset="2"/>
                  <a:buChar char="l"/>
                </a:pPr>
                <a:endParaRPr lang="zh-CN" altLang="zh-CN" dirty="0"/>
              </a:p>
              <a:p>
                <a:pPr marL="342900" indent="-342900">
                  <a:buFont typeface="Wingdings" panose="05000000000000000000" pitchFamily="2" charset="2"/>
                  <a:buChar char="l"/>
                </a:pPr>
                <a:r>
                  <a:rPr lang="zh-CN" altLang="zh-CN" dirty="0"/>
                  <a:t>搜索算法可以被看成是一个构建搜索树的过程，从根</a:t>
                </a:r>
                <a:r>
                  <a:rPr lang="zh-CN" altLang="en-US" dirty="0"/>
                  <a:t>结</a:t>
                </a:r>
                <a:r>
                  <a:rPr lang="zh-CN" altLang="zh-CN" dirty="0"/>
                  <a:t>点（初始状态）开始，不断展开每个</a:t>
                </a:r>
                <a:r>
                  <a:rPr lang="zh-CN" altLang="en-US" dirty="0"/>
                  <a:t>结</a:t>
                </a:r>
                <a:r>
                  <a:rPr lang="zh-CN" altLang="zh-CN" dirty="0"/>
                  <a:t>点的后继</a:t>
                </a:r>
                <a:r>
                  <a:rPr lang="zh-CN" altLang="en-US" dirty="0"/>
                  <a:t>结</a:t>
                </a:r>
                <a:r>
                  <a:rPr lang="zh-CN" altLang="zh-CN" dirty="0"/>
                  <a:t>点，直到某个</a:t>
                </a:r>
                <a:r>
                  <a:rPr lang="zh-CN" altLang="en-US" dirty="0"/>
                  <a:t>结</a:t>
                </a:r>
                <a:r>
                  <a:rPr lang="zh-CN" altLang="zh-CN" dirty="0"/>
                  <a:t>点通过了目标测试。</a:t>
                </a:r>
              </a:p>
            </p:txBody>
          </p:sp>
        </mc:Choice>
        <mc:Fallback xmlns="">
          <p:sp>
            <p:nvSpPr>
              <p:cNvPr id="3" name="矩形 2"/>
              <p:cNvSpPr>
                <a:spLocks noRot="1" noChangeAspect="1" noMove="1" noResize="1" noEditPoints="1" noAdjustHandles="1" noChangeArrowheads="1" noChangeShapeType="1" noTextEdit="1"/>
              </p:cNvSpPr>
              <p:nvPr/>
            </p:nvSpPr>
            <p:spPr>
              <a:xfrm>
                <a:off x="3665170" y="1280154"/>
                <a:ext cx="5401712" cy="4801314"/>
              </a:xfrm>
              <a:prstGeom prst="rect">
                <a:avLst/>
              </a:prstGeom>
              <a:blipFill rotWithShape="1">
                <a:blip r:embed="rId4"/>
                <a:stretch>
                  <a:fillRect l="-677" t="-888" r="-5192" b="-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872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搜索算法的评价指标</a:t>
            </a:r>
          </a:p>
        </p:txBody>
      </p:sp>
      <p:graphicFrame>
        <p:nvGraphicFramePr>
          <p:cNvPr id="7" name="表格 6">
            <a:extLst>
              <a:ext uri="{FF2B5EF4-FFF2-40B4-BE49-F238E27FC236}">
                <a16:creationId xmlns:a16="http://schemas.microsoft.com/office/drawing/2014/main" id="{C9E227D6-AFB8-4185-97BB-34B502B96F70}"/>
              </a:ext>
            </a:extLst>
          </p:cNvPr>
          <p:cNvGraphicFramePr>
            <a:graphicFrameLocks noGrp="1"/>
          </p:cNvGraphicFramePr>
          <p:nvPr>
            <p:extLst>
              <p:ext uri="{D42A27DB-BD31-4B8C-83A1-F6EECF244321}">
                <p14:modId xmlns:p14="http://schemas.microsoft.com/office/powerpoint/2010/main" val="3069682383"/>
              </p:ext>
            </p:extLst>
          </p:nvPr>
        </p:nvGraphicFramePr>
        <p:xfrm>
          <a:off x="584477" y="1278228"/>
          <a:ext cx="8067586" cy="1863860"/>
        </p:xfrm>
        <a:graphic>
          <a:graphicData uri="http://schemas.openxmlformats.org/drawingml/2006/table">
            <a:tbl>
              <a:tblPr firstRow="1" bandRow="1">
                <a:tableStyleId>{5C22544A-7EE6-4342-B048-85BDC9FD1C3A}</a:tableStyleId>
              </a:tblPr>
              <a:tblGrid>
                <a:gridCol w="2654560">
                  <a:extLst>
                    <a:ext uri="{9D8B030D-6E8A-4147-A177-3AD203B41FA5}">
                      <a16:colId xmlns:a16="http://schemas.microsoft.com/office/drawing/2014/main" val="20000"/>
                    </a:ext>
                  </a:extLst>
                </a:gridCol>
                <a:gridCol w="5413026">
                  <a:extLst>
                    <a:ext uri="{9D8B030D-6E8A-4147-A177-3AD203B41FA5}">
                      <a16:colId xmlns:a16="http://schemas.microsoft.com/office/drawing/2014/main" val="20001"/>
                    </a:ext>
                  </a:extLst>
                </a:gridCol>
              </a:tblGrid>
              <a:tr h="473299">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完备性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当问题存在解时，算法是否能保证找到一个解。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6161">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最优性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搜索算法是否能保证找到的第一个解是最优解。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57200">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时间复杂度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找到一个解所需时间。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7200">
                <a:tc>
                  <a:txBody>
                    <a:bodyP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空间复杂度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266700" algn="ctr" defTabSz="914400" rtl="0" eaLnBrk="1" latinLnBrk="0" hangingPunct="1"/>
                      <a:r>
                        <a:rPr lang="zh-CN" altLang="en-US"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在算法的运行过程中需要消耗的内存量。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529160"/>
                  </a:ext>
                </a:extLst>
              </a:tr>
            </a:tbl>
          </a:graphicData>
        </a:graphic>
      </p:graphicFrame>
      <p:sp>
        <p:nvSpPr>
          <p:cNvPr id="15" name="文本框 14">
            <a:extLst>
              <a:ext uri="{FF2B5EF4-FFF2-40B4-BE49-F238E27FC236}">
                <a16:creationId xmlns:a16="http://schemas.microsoft.com/office/drawing/2014/main" id="{98A20B41-8383-41F6-BFE0-3660BF42BFB0}"/>
              </a:ext>
            </a:extLst>
          </p:cNvPr>
          <p:cNvSpPr txBox="1"/>
          <p:nvPr/>
        </p:nvSpPr>
        <p:spPr>
          <a:xfrm>
            <a:off x="538207" y="3429000"/>
            <a:ext cx="8160126" cy="646331"/>
          </a:xfrm>
          <a:prstGeom prst="rect">
            <a:avLst/>
          </a:prstGeom>
          <a:noFill/>
        </p:spPr>
        <p:txBody>
          <a:bodyPr wrap="square">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完备性和最优性刻画了算法找到解的能力以及所求的解的质量，时间复杂度和空间复杂度衡量了算法的资源消耗，它们通常用𝓞符号（big O notation）来描述。</a:t>
            </a:r>
          </a:p>
        </p:txBody>
      </p:sp>
      <mc:AlternateContent xmlns:mc="http://schemas.openxmlformats.org/markup-compatibility/2006" xmlns:a14="http://schemas.microsoft.com/office/drawing/2010/main">
        <mc:Choice Requires="a14">
          <p:graphicFrame>
            <p:nvGraphicFramePr>
              <p:cNvPr id="19" name="表格 18">
                <a:extLst>
                  <a:ext uri="{FF2B5EF4-FFF2-40B4-BE49-F238E27FC236}">
                    <a16:creationId xmlns:a16="http://schemas.microsoft.com/office/drawing/2014/main" id="{52CFE35B-C44E-4A6D-A69D-BF68EEEEB6CC}"/>
                  </a:ext>
                </a:extLst>
              </p:cNvPr>
              <p:cNvGraphicFramePr>
                <a:graphicFrameLocks noGrp="1"/>
              </p:cNvGraphicFramePr>
              <p:nvPr>
                <p:extLst>
                  <p:ext uri="{D42A27DB-BD31-4B8C-83A1-F6EECF244321}">
                    <p14:modId xmlns:p14="http://schemas.microsoft.com/office/powerpoint/2010/main" val="3197532532"/>
                  </p:ext>
                </p:extLst>
              </p:nvPr>
            </p:nvGraphicFramePr>
            <p:xfrm>
              <a:off x="584477" y="4727470"/>
              <a:ext cx="8067586" cy="1677968"/>
            </p:xfrm>
            <a:graphic>
              <a:graphicData uri="http://schemas.openxmlformats.org/drawingml/2006/table">
                <a:tbl>
                  <a:tblPr firstRow="1" bandRow="1">
                    <a:tableStyleId>{5C22544A-7EE6-4342-B048-85BDC9FD1C3A}</a:tableStyleId>
                  </a:tblPr>
                  <a:tblGrid>
                    <a:gridCol w="2654560">
                      <a:extLst>
                        <a:ext uri="{9D8B030D-6E8A-4147-A177-3AD203B41FA5}">
                          <a16:colId xmlns:a16="http://schemas.microsoft.com/office/drawing/2014/main" val="20000"/>
                        </a:ext>
                      </a:extLst>
                    </a:gridCol>
                    <a:gridCol w="5413026">
                      <a:extLst>
                        <a:ext uri="{9D8B030D-6E8A-4147-A177-3AD203B41FA5}">
                          <a16:colId xmlns:a16="http://schemas.microsoft.com/office/drawing/2014/main" val="20001"/>
                        </a:ext>
                      </a:extLst>
                    </a:gridCol>
                  </a:tblGrid>
                  <a:tr h="348905">
                    <a:tc>
                      <a:txBody>
                        <a:bodyPr/>
                        <a:lstStyle/>
                        <a:p>
                          <a:pPr algn="ct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符号</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600" b="1" kern="1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含义</a:t>
                          </a:r>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18052">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𝒃</m:t>
                                </m:r>
                              </m:oMath>
                            </m:oMathPara>
                          </a14:m>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分支因子，即搜索树中每个节点最大的分支数目</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7016">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𝒅</m:t>
                                </m:r>
                              </m:oMath>
                            </m:oMathPara>
                          </a14:m>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根节点到最浅的目标</a:t>
                          </a:r>
                          <a:r>
                            <a:rPr lang="zh-CN" altLang="en-US"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点的路径长度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48402">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oMath>
                            </m:oMathPara>
                          </a14:m>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搜索树中路径的最大可能长度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529160"/>
                      </a:ext>
                    </a:extLst>
                  </a:tr>
                  <a:tr h="305593">
                    <a:tc>
                      <a:txBody>
                        <a:bodyPr/>
                        <a:lstStyle/>
                        <a:p>
                          <a:pPr algn="ctr"/>
                          <a14:m>
                            <m:oMathPara xmlns:m="http://schemas.openxmlformats.org/officeDocument/2006/math">
                              <m:oMathParaPr>
                                <m:jc m:val="centerGroup"/>
                              </m:oMathParaPr>
                              <m:oMath xmlns:m="http://schemas.openxmlformats.org/officeDocument/2006/math">
                                <m:r>
                                  <a:rPr lang="en-US" sz="1600" b="1" i="1" kern="100"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𝒏</m:t>
                                </m:r>
                              </m:oMath>
                            </m:oMathPara>
                          </a14:m>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状态空间中状态的数量</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385608"/>
                      </a:ext>
                    </a:extLst>
                  </a:tr>
                </a:tbl>
              </a:graphicData>
            </a:graphic>
          </p:graphicFrame>
        </mc:Choice>
        <mc:Fallback xmlns="">
          <p:graphicFrame>
            <p:nvGraphicFramePr>
              <p:cNvPr id="19" name="表格 18">
                <a:extLst>
                  <a:ext uri="{FF2B5EF4-FFF2-40B4-BE49-F238E27FC236}">
                    <a16:creationId xmlns:a16="http://schemas.microsoft.com/office/drawing/2014/main" xmlns="" xmlns:a14="http://schemas.microsoft.com/office/drawing/2010/main" id="{52CFE35B-C44E-4A6D-A69D-BF68EEEEB6CC}"/>
                  </a:ext>
                </a:extLst>
              </p:cNvPr>
              <p:cNvGraphicFramePr>
                <a:graphicFrameLocks noGrp="1"/>
              </p:cNvGraphicFramePr>
              <p:nvPr>
                <p:extLst>
                  <p:ext uri="{D42A27DB-BD31-4B8C-83A1-F6EECF244321}">
                    <p14:modId xmlns:p14="http://schemas.microsoft.com/office/powerpoint/2010/main" val="3197532532"/>
                  </p:ext>
                </p:extLst>
              </p:nvPr>
            </p:nvGraphicFramePr>
            <p:xfrm>
              <a:off x="584477" y="4727470"/>
              <a:ext cx="8067586" cy="1677968"/>
            </p:xfrm>
            <a:graphic>
              <a:graphicData uri="http://schemas.openxmlformats.org/drawingml/2006/table">
                <a:tbl>
                  <a:tblPr firstRow="1" bandRow="1">
                    <a:tableStyleId>{5C22544A-7EE6-4342-B048-85BDC9FD1C3A}</a:tableStyleId>
                  </a:tblPr>
                  <a:tblGrid>
                    <a:gridCol w="2654560">
                      <a:extLst>
                        <a:ext uri="{9D8B030D-6E8A-4147-A177-3AD203B41FA5}">
                          <a16:colId xmlns:a16="http://schemas.microsoft.com/office/drawing/2014/main" xmlns="" xmlns:a14="http://schemas.microsoft.com/office/drawing/2010/main" val="20000"/>
                        </a:ext>
                      </a:extLst>
                    </a:gridCol>
                    <a:gridCol w="5413026">
                      <a:extLst>
                        <a:ext uri="{9D8B030D-6E8A-4147-A177-3AD203B41FA5}">
                          <a16:colId xmlns:a16="http://schemas.microsoft.com/office/drawing/2014/main" xmlns="" xmlns:a14="http://schemas.microsoft.com/office/drawing/2010/main" val="20001"/>
                        </a:ext>
                      </a:extLst>
                    </a:gridCol>
                  </a:tblGrid>
                  <a:tr h="348905">
                    <a:tc>
                      <a:txBody>
                        <a:bodyPr/>
                        <a:lstStyle/>
                        <a:p>
                          <a:pPr algn="ct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符号</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sz="1600" b="1" kern="1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含义</a:t>
                          </a:r>
                          <a:endParaRPr lang="zh-CN" sz="1600" b="1" kern="1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0"/>
                      </a:ext>
                    </a:extLst>
                  </a:tr>
                  <a:tr h="31805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111538" r="-204368" b="-350000"/>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分支因子，即搜索树中每个节点最大的分支数目</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1"/>
                      </a:ext>
                    </a:extLst>
                  </a:tr>
                  <a:tr h="357016">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186441" r="-204368" b="-208475"/>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根节点到最浅的</a:t>
                          </a:r>
                          <a:r>
                            <a:rPr lang="zh-CN" sz="1600" b="1" kern="100" dirty="0" smtClean="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目标</a:t>
                          </a:r>
                          <a:r>
                            <a:rPr lang="zh-CN" altLang="en-US" sz="1600" b="1" kern="100" dirty="0" smtClean="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sz="1600" b="1" kern="100" dirty="0" smtClean="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a:t>
                          </a:r>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的路径长度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0002"/>
                      </a:ext>
                    </a:extLst>
                  </a:tr>
                  <a:tr h="348402">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296491" r="-204368" b="-115789"/>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搜索树中路径的最大可能长度</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250529160"/>
                      </a:ext>
                    </a:extLst>
                  </a:tr>
                  <a:tr h="305593">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0" t="-452000" r="-204368" b="-32000"/>
                          </a:stretch>
                        </a:blipFill>
                      </a:tcPr>
                    </a:tc>
                    <a:tc>
                      <a:txBody>
                        <a:bodyPr/>
                        <a:lstStyle/>
                        <a:p>
                          <a:pPr lvl="1" algn="l"/>
                          <a:r>
                            <a:rPr lang="zh-CN" sz="16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状态空间中状态的数量</a:t>
                          </a:r>
                          <a:endParaRPr 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xmlns:a14="http://schemas.microsoft.com/office/drawing/2010/main" val="1273385608"/>
                      </a:ext>
                    </a:extLst>
                  </a:tr>
                </a:tbl>
              </a:graphicData>
            </a:graphic>
          </p:graphicFrame>
        </mc:Fallback>
      </mc:AlternateContent>
      <p:sp>
        <p:nvSpPr>
          <p:cNvPr id="22" name="文本框 21">
            <a:extLst>
              <a:ext uri="{FF2B5EF4-FFF2-40B4-BE49-F238E27FC236}">
                <a16:creationId xmlns:a16="http://schemas.microsoft.com/office/drawing/2014/main" id="{735A286E-1BE2-4F21-A58F-194B4F276EDE}"/>
              </a:ext>
            </a:extLst>
          </p:cNvPr>
          <p:cNvSpPr txBox="1"/>
          <p:nvPr/>
        </p:nvSpPr>
        <p:spPr>
          <a:xfrm>
            <a:off x="92765" y="4242973"/>
            <a:ext cx="5519530" cy="369332"/>
          </a:xfrm>
          <a:prstGeom prst="rect">
            <a:avLst/>
          </a:prstGeom>
          <a:noFill/>
        </p:spPr>
        <p:txBody>
          <a:bodyPr wrap="square">
            <a:spAutoFit/>
          </a:bodyPr>
          <a:lstStyle/>
          <a:p>
            <a:pPr algn="ctr"/>
            <a:r>
              <a:rPr lang="zh-CN" altLang="zh-CN" sz="1800" b="1" kern="100" dirty="0">
                <a:effectLst/>
                <a:cs typeface="Times New Roman" panose="02020603050405020304" pitchFamily="18" charset="0"/>
              </a:rPr>
              <a:t>表</a:t>
            </a:r>
            <a:r>
              <a:rPr lang="en-US" altLang="zh-CN" sz="1800" b="1" kern="100" dirty="0">
                <a:effectLst/>
                <a:cs typeface="Times New Roman" panose="02020603050405020304" pitchFamily="18" charset="0"/>
              </a:rPr>
              <a:t> 3.1 </a:t>
            </a:r>
            <a:r>
              <a:rPr lang="zh-CN" altLang="zh-CN" sz="1800" b="1" kern="100" dirty="0">
                <a:effectLst/>
                <a:cs typeface="Times New Roman" panose="02020603050405020304" pitchFamily="18" charset="0"/>
              </a:rPr>
              <a:t>搜索树中用于估计复杂度的变量含义</a:t>
            </a:r>
            <a:endParaRPr lang="zh-CN" altLang="zh-CN" sz="1200" kern="100" dirty="0">
              <a:effectLst/>
              <a:cs typeface="Times New Roman" panose="02020603050405020304" pitchFamily="18" charset="0"/>
            </a:endParaRPr>
          </a:p>
        </p:txBody>
      </p:sp>
    </p:spTree>
    <p:extLst>
      <p:ext uri="{BB962C8B-B14F-4D97-AF65-F5344CB8AC3E}">
        <p14:creationId xmlns:p14="http://schemas.microsoft.com/office/powerpoint/2010/main" val="306278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75707" y="99152"/>
            <a:ext cx="8376356" cy="657727"/>
          </a:xfrm>
        </p:spPr>
        <p:txBody>
          <a:bodyPr/>
          <a:lstStyle/>
          <a:p>
            <a:pPr algn="ctr">
              <a:lnSpc>
                <a:spcPct val="10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搜索算法框架：树搜索</a:t>
            </a:r>
          </a:p>
        </p:txBody>
      </p:sp>
      <p:pic>
        <p:nvPicPr>
          <p:cNvPr id="2" name="图片 1">
            <a:extLst>
              <a:ext uri="{FF2B5EF4-FFF2-40B4-BE49-F238E27FC236}">
                <a16:creationId xmlns:a16="http://schemas.microsoft.com/office/drawing/2014/main" id="{59B6FEDF-55A7-4D99-A5DB-155C0AD33186}"/>
              </a:ext>
            </a:extLst>
          </p:cNvPr>
          <p:cNvPicPr>
            <a:picLocks noChangeAspect="1"/>
          </p:cNvPicPr>
          <p:nvPr/>
        </p:nvPicPr>
        <p:blipFill>
          <a:blip r:embed="rId2"/>
          <a:stretch>
            <a:fillRect/>
          </a:stretch>
        </p:blipFill>
        <p:spPr>
          <a:xfrm>
            <a:off x="735902" y="2105696"/>
            <a:ext cx="7672195" cy="426233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331530-7DCE-4946-BA1C-AB29305001DA}"/>
                  </a:ext>
                </a:extLst>
              </p:cNvPr>
              <p:cNvSpPr txBox="1"/>
              <p:nvPr/>
            </p:nvSpPr>
            <p:spPr>
              <a:xfrm>
                <a:off x="518375" y="996764"/>
                <a:ext cx="8107250" cy="1015663"/>
              </a:xfrm>
              <a:prstGeom prst="rect">
                <a:avLst/>
              </a:prstGeom>
              <a:noFill/>
            </p:spPr>
            <p:txBody>
              <a:bodyPr wrap="square">
                <a:spAutoFit/>
              </a:bodyPr>
              <a:lstStyle/>
              <a:p>
                <a:pPr algn="just"/>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树搜索</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算法中，集合</a:t>
                </a:r>
                <a14:m>
                  <m:oMath xmlns:m="http://schemas.openxmlformats.org/officeDocument/2006/math">
                    <m:r>
                      <a:rPr lang="en-US" altLang="zh-CN" sz="20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ℱ</m:t>
                    </m:r>
                  </m:oMath>
                </a14:m>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用于保存搜索树中可用于下一步探索的所有候选</a:t>
                </a:r>
                <a:r>
                  <a:rPr lang="zh-CN" altLang="en-US"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结</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点，这个集合被称为</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边缘（</a:t>
                </a:r>
                <a:r>
                  <a:rPr lang="en-US" altLang="zh-CN" sz="2000" b="1" dirty="0">
                    <a:solidFill>
                      <a:srgbClr val="000000"/>
                    </a:solidFill>
                    <a:effectLst/>
                    <a:latin typeface="Times New Roman" panose="02020603050405020304" pitchFamily="18" charset="0"/>
                    <a:ea typeface="华文楷体" panose="02010600040101010101" pitchFamily="2" charset="-122"/>
                  </a:rPr>
                  <a:t>fringe</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）集合</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，有时也被叫做</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开表（</a:t>
                </a:r>
                <a:r>
                  <a:rPr lang="en-US" altLang="zh-CN" sz="2000" b="1" dirty="0">
                    <a:solidFill>
                      <a:srgbClr val="000000"/>
                    </a:solidFill>
                    <a:effectLst/>
                    <a:latin typeface="Times New Roman" panose="02020603050405020304" pitchFamily="18" charset="0"/>
                    <a:ea typeface="华文楷体" panose="02010600040101010101" pitchFamily="2" charset="-122"/>
                  </a:rPr>
                  <a:t>open list</a:t>
                </a:r>
                <a:r>
                  <a:rPr lang="zh-CN" altLang="zh-CN" sz="20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p>
            </p:txBody>
          </p:sp>
        </mc:Choice>
        <mc:Fallback xmlns="">
          <p:sp>
            <p:nvSpPr>
              <p:cNvPr id="9" name="文本框 8">
                <a:extLst>
                  <a:ext uri="{FF2B5EF4-FFF2-40B4-BE49-F238E27FC236}">
                    <a16:creationId xmlns:a16="http://schemas.microsoft.com/office/drawing/2014/main" xmlns="" xmlns:a14="http://schemas.microsoft.com/office/drawing/2010/main" id="{B7331530-7DCE-4946-BA1C-AB29305001DA}"/>
                  </a:ext>
                </a:extLst>
              </p:cNvPr>
              <p:cNvSpPr txBox="1">
                <a:spLocks noRot="1" noChangeAspect="1" noMove="1" noResize="1" noEditPoints="1" noAdjustHandles="1" noChangeArrowheads="1" noChangeShapeType="1" noTextEdit="1"/>
              </p:cNvSpPr>
              <p:nvPr/>
            </p:nvSpPr>
            <p:spPr>
              <a:xfrm>
                <a:off x="518375" y="996764"/>
                <a:ext cx="8107250" cy="1015663"/>
              </a:xfrm>
              <a:prstGeom prst="rect">
                <a:avLst/>
              </a:prstGeom>
              <a:blipFill rotWithShape="1">
                <a:blip r:embed="rId3"/>
                <a:stretch>
                  <a:fillRect l="-752" t="-2410" r="-827" b="-10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9635730"/>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10125</TotalTime>
  <Words>7445</Words>
  <Application>Microsoft Office PowerPoint</Application>
  <PresentationFormat>全屏显示(4:3)</PresentationFormat>
  <Paragraphs>412</Paragraphs>
  <Slides>65</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等线</vt:lpstr>
      <vt:lpstr>等线 Light</vt:lpstr>
      <vt:lpstr>黑体</vt:lpstr>
      <vt:lpstr>华文楷体</vt:lpstr>
      <vt:lpstr>宋体</vt:lpstr>
      <vt:lpstr>微软雅黑</vt:lpstr>
      <vt:lpstr>Arial</vt:lpstr>
      <vt:lpstr>Calibri</vt:lpstr>
      <vt:lpstr>Cambria Math</vt:lpstr>
      <vt:lpstr>Times New Roman</vt:lpstr>
      <vt:lpstr>Verdana</vt:lpstr>
      <vt:lpstr>Wingdings</vt:lpstr>
      <vt:lpstr>白底灰边-Office2010风格</vt:lpstr>
      <vt:lpstr>搜索与求解  教学课程组    </vt:lpstr>
      <vt:lpstr>PowerPoint 演示文稿</vt:lpstr>
      <vt:lpstr>人工智能中的搜索</vt:lpstr>
      <vt:lpstr>搜索算法的形式化描述：    &lt;状态、动作、状态转移、路径/代价、目标测试〉</vt:lpstr>
      <vt:lpstr>搜索算法的形式化描述：    &lt;状态、动作、状态转移、路径/代价、目标测试〉</vt:lpstr>
      <vt:lpstr>搜索树：用一棵树来记录算法探索过的路径</vt:lpstr>
      <vt:lpstr>搜索树：用一棵树来记录算法探索过的路径</vt:lpstr>
      <vt:lpstr>搜索算法的评价指标</vt:lpstr>
      <vt:lpstr>搜索算法框架：树搜索</vt:lpstr>
      <vt:lpstr>剪枝搜索 - 并不是其所有的后继节点都值得被探索</vt:lpstr>
      <vt:lpstr>图搜索 – 不允许环路的存在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对抗搜索</vt:lpstr>
      <vt:lpstr>对抗搜索</vt:lpstr>
      <vt:lpstr>对抗搜索</vt:lpstr>
      <vt:lpstr>对抗搜索：最小最大搜索</vt:lpstr>
      <vt:lpstr>对抗搜索：最小最大搜索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剪枝搜索</vt:lpstr>
      <vt:lpstr>对抗搜索：Alpha-Beta 剪枝算法性能分析</vt:lpstr>
      <vt:lpstr>对抗搜索：Alpha-Beta 剪枝算法性能分析</vt:lpstr>
      <vt:lpstr>对抗搜索：Alpha-Beta 剪枝算法性能分析</vt:lpstr>
      <vt:lpstr>对抗搜索：Alpha-Beta 剪枝算法性能分析</vt:lpstr>
      <vt:lpstr>PowerPoint 演示文稿</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对抗搜索：蒙特卡洛树搜索 </vt:lpstr>
      <vt:lpstr>作业内容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1610</cp:revision>
  <dcterms:created xsi:type="dcterms:W3CDTF">2018-01-15T02:11:00Z</dcterms:created>
  <dcterms:modified xsi:type="dcterms:W3CDTF">2021-04-11T14:34:43Z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